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870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P3070415%20&#1089;&#1074;&#1077;&#1090;&#1086;&#1092;&#1086;&#1088;.AV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57158" y="3286124"/>
            <a:ext cx="8534400" cy="1785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Формативное оценивание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– это целенаправленный непрерывный процесс наблюдения за учением ученика.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Оно предполагает обратную связь.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034" y="785794"/>
            <a:ext cx="8358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Оценивание </a:t>
            </a:r>
            <a:r>
              <a:rPr lang="ru-RU" sz="2400" dirty="0" smtClean="0"/>
              <a:t>– категория, используемая для обозначения деятельности, направленной на систематическое суммирование результатов обучения с целью принятия решений о дальнейшем обучении.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714356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Оценивание можно проводить, преследуя две цели: </a:t>
            </a:r>
            <a:r>
              <a:rPr lang="ru-RU" sz="2400" b="1" i="1" dirty="0" smtClean="0"/>
              <a:t>оценивание с целью развития (</a:t>
            </a:r>
            <a:r>
              <a:rPr lang="ru-RU" sz="2400" b="1" i="1" dirty="0" err="1" smtClean="0"/>
              <a:t>формативное</a:t>
            </a:r>
            <a:r>
              <a:rPr lang="ru-RU" sz="2400" dirty="0" smtClean="0"/>
              <a:t> оцениванием) и с целью </a:t>
            </a:r>
            <a:r>
              <a:rPr lang="ru-RU" sz="2400" b="1" i="1" dirty="0" smtClean="0"/>
              <a:t>подведения итогов (суммативное - оценивание)</a:t>
            </a:r>
            <a:endParaRPr lang="ru-RU" sz="24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5720" y="2786058"/>
            <a:ext cx="8610600" cy="2505076"/>
          </a:xfrm>
          <a:prstGeom prst="rect">
            <a:avLst/>
          </a:prstGeom>
        </p:spPr>
        <p:txBody>
          <a:bodyPr/>
          <a:lstStyle/>
          <a:p>
            <a:pPr marL="347663" marR="0" lvl="0" indent="-3476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Целью </a:t>
            </a:r>
            <a:r>
              <a:rPr kumimoji="0" lang="ru-RU" sz="2400" b="1" i="1" u="sng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формативного</a:t>
            </a:r>
            <a:r>
              <a:rPr kumimoji="0" lang="ru-RU" sz="2400" b="1" i="1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оценивания </a:t>
            </a:r>
            <a:endParaRPr kumimoji="0" lang="en-US" sz="2400" b="1" i="1" u="sng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7663" marR="0" lvl="0" indent="-347663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является корректировка деятельности учителя и учащихся в процессе обучения на основе промежуточных результатов, 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7663" marR="0" lvl="0" indent="-347663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полученных в процессе обучения.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990600"/>
            <a:ext cx="8610600" cy="522448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Компонентами </a:t>
            </a:r>
            <a:r>
              <a:rPr kumimoji="0" lang="ru-RU" sz="2400" b="1" i="1" u="sng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формативного</a:t>
            </a:r>
            <a:r>
              <a:rPr kumimoji="0" lang="ru-RU" sz="2400" b="1" i="1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оценивания являются:</a:t>
            </a:r>
          </a:p>
          <a:p>
            <a:pPr marL="58738" marR="0" lvl="0" indent="-587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Обеспечение учителем эффективной обратной связи с учащимися.</a:t>
            </a:r>
          </a:p>
          <a:p>
            <a:pPr marL="58738" marR="0" lvl="0" indent="-587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Активное участие учащихся в процессе собственного учения.</a:t>
            </a:r>
          </a:p>
          <a:p>
            <a:pPr marL="58738" marR="0" lvl="0" indent="-587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Корректировка процесса обучения с учетом результатов оценивания.</a:t>
            </a:r>
          </a:p>
          <a:p>
            <a:pPr marL="58738" marR="0" lvl="0" indent="-587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Признание глубокого влияния оценивания на мотивацию и самоуважение учащихся, которые, в свою очередь, оказывают важное влияние на учебу.</a:t>
            </a:r>
            <a:endParaRPr kumimoji="0" lang="en-US" sz="24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738" marR="0" lvl="0" indent="-587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8738" marR="0" lvl="0" indent="-587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Умение учащихся оценивать свои знания самостоятельно.</a:t>
            </a:r>
          </a:p>
          <a:p>
            <a:pPr marL="58738" marR="0" lvl="0" indent="-587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304800"/>
            <a:ext cx="8839200" cy="533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+mj-cs"/>
              </a:rPr>
              <a:t>Техники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+mj-cs"/>
              </a:rPr>
              <a:t>формативного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j-ea"/>
                <a:cs typeface="+mj-cs"/>
              </a:rPr>
              <a:t> оценивания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48" y="1285860"/>
            <a:ext cx="76438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</a:rPr>
              <a:t>«Словесная оценка».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400" dirty="0" smtClean="0"/>
              <a:t>Это устная обратная связь учителя и ученика, которая эффективна на любом этапе урока.  Этапы стратегии позитивного оценивания</a:t>
            </a:r>
            <a:r>
              <a:rPr lang="ru-RU" sz="2400" b="1" dirty="0" smtClean="0"/>
              <a:t>: </a:t>
            </a:r>
            <a:endParaRPr lang="ru-RU" sz="2400" dirty="0" smtClean="0"/>
          </a:p>
          <a:p>
            <a:r>
              <a:rPr lang="ru-RU" sz="2400" dirty="0" smtClean="0"/>
              <a:t>положительная оценка («Я знаю, ты очень старался…»), </a:t>
            </a:r>
          </a:p>
          <a:p>
            <a:r>
              <a:rPr lang="ru-RU" sz="2400" dirty="0" smtClean="0"/>
              <a:t>указания на ошибки («Но сегодня …. у тебя не получилось»), </a:t>
            </a:r>
          </a:p>
          <a:p>
            <a:r>
              <a:rPr lang="ru-RU" sz="2400" dirty="0" smtClean="0"/>
              <a:t>анализ причин («Посмотри, ты подумал, что…, но это не так»), </a:t>
            </a:r>
          </a:p>
          <a:p>
            <a:r>
              <a:rPr lang="ru-RU" sz="2400" dirty="0" smtClean="0"/>
              <a:t>обсуждение, выражение уверенности («Но в следующий раз я уверена, ты поступишь»).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642918"/>
            <a:ext cx="80010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400" b="1" u="sng" dirty="0" smtClean="0">
                <a:solidFill>
                  <a:srgbClr val="FF0000"/>
                </a:solidFill>
              </a:rPr>
              <a:t>-«Две звезды, одно </a:t>
            </a:r>
            <a:r>
              <a:rPr lang="ru-RU" sz="2400" b="1" u="sng" dirty="0" smtClean="0">
                <a:solidFill>
                  <a:srgbClr val="FF0000"/>
                </a:solidFill>
              </a:rPr>
              <a:t>пожелание</a:t>
            </a:r>
            <a:r>
              <a:rPr lang="ru-RU" sz="2400" b="1" u="sng" dirty="0" smtClean="0">
                <a:solidFill>
                  <a:srgbClr val="FF0000"/>
                </a:solidFill>
              </a:rPr>
              <a:t>».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Этот вид работы способствует видеть «минусы» и делать критические замечания, но и говорить о «плюсах» в работе. Можно проводить как устно, так и письменно, как коллективно, так и индивидуально. Немаловажным является комментарий, как учителя, так и ученика.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      - </a:t>
            </a:r>
            <a:r>
              <a:rPr lang="ru-RU" sz="2400" b="1" u="sng" dirty="0" smtClean="0">
                <a:solidFill>
                  <a:srgbClr val="FF0000"/>
                </a:solidFill>
              </a:rPr>
              <a:t>Сигналы рукой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- «Большой палец». Оценить работу другой группы и выразить согласие или несогласие  (Большой палец вверх – согласен, вниз – не согласен).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       </a:t>
            </a:r>
            <a:r>
              <a:rPr lang="ru-RU" sz="2400" b="1" u="sng" dirty="0" smtClean="0">
                <a:solidFill>
                  <a:srgbClr val="FF0000"/>
                </a:solidFill>
              </a:rPr>
              <a:t>-«Светофор». </a:t>
            </a:r>
            <a:r>
              <a:rPr lang="ru-RU" sz="2400" dirty="0" smtClean="0"/>
              <a:t>Техника предусматривает использование сигнальных карточек: зеленый цвет означает «Мне всё понятно», желтый цвет – «Мне нужна консультация», красный цвет – «Мне нужна помощь».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142984"/>
            <a:ext cx="80010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rgbClr val="FF0000"/>
                </a:solidFill>
              </a:rPr>
              <a:t>-«Незаконченное предложение».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400" dirty="0" smtClean="0"/>
              <a:t>Учащиеся должны закончить предложение, например,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На уроке мне было важно и интересно…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Сегодня на уроке я понял…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Хотелось бы узнать…</a:t>
            </a:r>
          </a:p>
          <a:p>
            <a:endParaRPr lang="ru-RU" sz="2400" dirty="0" smtClean="0"/>
          </a:p>
          <a:p>
            <a:r>
              <a:rPr lang="ru-RU" sz="2400" dirty="0" smtClean="0"/>
              <a:t>Этот вид работы можно  использовать на этапе урока «Рефлексия» как в устной, так и письменной форме. Эту технику можно сделать не только в форме таблицы, но и форме руки, где на каждом «пальце» написано начало предложения, которое необходимо продолжить.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Марина\Рабочий стол\4 А класс\Мастер - класс\МАСТЕР- КЛАСС и Приложение- раздатка\Приложение\АНКЕТИРОВАНИЕ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785794"/>
            <a:ext cx="714380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642918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- </a:t>
            </a:r>
            <a:r>
              <a:rPr lang="ru-RU" sz="2400" b="1" u="sng" dirty="0" smtClean="0">
                <a:solidFill>
                  <a:srgbClr val="FF0000"/>
                </a:solidFill>
              </a:rPr>
              <a:t>«Диалог  на </a:t>
            </a:r>
            <a:r>
              <a:rPr lang="ru-RU" sz="2400" b="1" u="sng" dirty="0" err="1" smtClean="0">
                <a:solidFill>
                  <a:srgbClr val="FF0000"/>
                </a:solidFill>
              </a:rPr>
              <a:t>стикерах</a:t>
            </a:r>
            <a:r>
              <a:rPr lang="ru-RU" sz="2400" b="1" dirty="0" smtClean="0">
                <a:solidFill>
                  <a:srgbClr val="FF0000"/>
                </a:solidFill>
              </a:rPr>
              <a:t>». </a:t>
            </a:r>
            <a:r>
              <a:rPr lang="ru-RU" sz="2400" dirty="0" smtClean="0"/>
              <a:t> Отзывы, мнение; дети выражают свои мысли, чувства.</a:t>
            </a:r>
            <a:endParaRPr lang="ru-RU" sz="2400" dirty="0"/>
          </a:p>
        </p:txBody>
      </p:sp>
      <p:pic>
        <p:nvPicPr>
          <p:cNvPr id="4" name="Picture 3" descr="C:\Users\8\Desktop\3х-уровневые курсы\серии 4 уроков\урок 3 аксиомы стереометрии\фото с урока\IMG_0030.jpg"/>
          <p:cNvPicPr>
            <a:picLocks noChangeAspect="1" noChangeArrowheads="1"/>
          </p:cNvPicPr>
          <p:nvPr/>
        </p:nvPicPr>
        <p:blipFill>
          <a:blip r:embed="rId2" cstate="print"/>
          <a:srcRect l="36111" t="32683" r="12500" b="2996"/>
          <a:stretch>
            <a:fillRect/>
          </a:stretch>
        </p:blipFill>
        <p:spPr bwMode="auto">
          <a:xfrm rot="5400000">
            <a:off x="4815061" y="2542997"/>
            <a:ext cx="3651276" cy="2565763"/>
          </a:xfrm>
          <a:prstGeom prst="rect">
            <a:avLst/>
          </a:prstGeom>
          <a:noFill/>
        </p:spPr>
      </p:pic>
      <p:pic>
        <p:nvPicPr>
          <p:cNvPr id="5" name="Picture 4" descr="C:\Users\8\Desktop\3х-уровневые курсы\серии 4 уроков\урок 3 аксиомы стереометрии\фото с урока\IMG_0033.jpg"/>
          <p:cNvPicPr>
            <a:picLocks noChangeAspect="1" noChangeArrowheads="1"/>
          </p:cNvPicPr>
          <p:nvPr/>
        </p:nvPicPr>
        <p:blipFill>
          <a:blip r:embed="rId3" cstate="print"/>
          <a:srcRect l="7547" r="1890" b="9262"/>
          <a:stretch>
            <a:fillRect/>
          </a:stretch>
        </p:blipFill>
        <p:spPr bwMode="auto">
          <a:xfrm>
            <a:off x="1142976" y="1571612"/>
            <a:ext cx="3214711" cy="1808276"/>
          </a:xfrm>
          <a:prstGeom prst="rect">
            <a:avLst/>
          </a:prstGeom>
          <a:noFill/>
        </p:spPr>
      </p:pic>
      <p:pic>
        <p:nvPicPr>
          <p:cNvPr id="6" name="Picture 10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 l="40818" t="5848" r="40296" b="38596"/>
          <a:stretch>
            <a:fillRect/>
          </a:stretch>
        </p:blipFill>
        <p:spPr bwMode="auto">
          <a:xfrm>
            <a:off x="2071670" y="3571876"/>
            <a:ext cx="1814193" cy="300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500034" y="357166"/>
          <a:ext cx="3643338" cy="2666501"/>
        </p:xfrm>
        <a:graphic>
          <a:graphicData uri="http://schemas.openxmlformats.org/presentationml/2006/ole">
            <p:oleObj spid="_x0000_s1025" name="Слайд" r:id="rId3" imgW="4570532" imgH="3427608" progId="PowerPoint.Slide.12">
              <p:embed/>
            </p:oleObj>
          </a:graphicData>
        </a:graphic>
      </p:graphicFrame>
      <p:pic>
        <p:nvPicPr>
          <p:cNvPr id="4" name="Рисунок 3" descr="C:\Documents and Settings\Марина\Рабочий стол\4 А класс\Мастер - класс\МАСТЕР- КЛАСС и Приложение- раздатка\Приложение\Обратная связь - письменный ответ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57166"/>
            <a:ext cx="423450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Марина\Рабочий стол\4 А класс\Мастер - класс\МАСТЕР- КЛАСС и Приложение- раздатка\Приложение\Обратная связь по уроку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2571744"/>
            <a:ext cx="5528106" cy="411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8\Desktop\3х-уровневые курсы\серии 4 уроков\урок 3 аксиомы стереометрии\фото с урока\P31304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428604"/>
            <a:ext cx="3429227" cy="257176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66" y="307181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Наблюдение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7338" t="6342" r="16797" b="15436"/>
          <a:stretch>
            <a:fillRect/>
          </a:stretch>
        </p:blipFill>
        <p:spPr bwMode="auto">
          <a:xfrm>
            <a:off x="2500298" y="3571876"/>
            <a:ext cx="290385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488" y="5929330"/>
            <a:ext cx="2000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Апплодисменты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1" descr="C:\Users\8\Desktop\3х-уровневые курсы\серии 4 уроков\урок 3 аксиомы стереометрии\фото с урока\IMG_0010.jpg"/>
          <p:cNvPicPr>
            <a:picLocks noChangeAspect="1" noChangeArrowheads="1"/>
          </p:cNvPicPr>
          <p:nvPr/>
        </p:nvPicPr>
        <p:blipFill>
          <a:blip r:embed="rId4" cstate="print"/>
          <a:srcRect l="6383"/>
          <a:stretch>
            <a:fillRect/>
          </a:stretch>
        </p:blipFill>
        <p:spPr bwMode="auto">
          <a:xfrm>
            <a:off x="4451974" y="428604"/>
            <a:ext cx="4050199" cy="24288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72132" y="2928934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Оценивание с комментированием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857364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-</a:t>
            </a:r>
            <a:r>
              <a:rPr lang="ru-RU" sz="2400" b="1" u="sng" dirty="0" smtClean="0">
                <a:solidFill>
                  <a:srgbClr val="0070C0"/>
                </a:solidFill>
              </a:rPr>
              <a:t> «</a:t>
            </a:r>
            <a:r>
              <a:rPr lang="ru-RU" sz="2400" b="1" u="sng" dirty="0" err="1" smtClean="0">
                <a:solidFill>
                  <a:srgbClr val="0070C0"/>
                </a:solidFill>
              </a:rPr>
              <a:t>Взаимооценивание</a:t>
            </a:r>
            <a:r>
              <a:rPr lang="ru-RU" sz="2400" b="1" u="sng" dirty="0" smtClean="0">
                <a:solidFill>
                  <a:srgbClr val="0070C0"/>
                </a:solidFill>
              </a:rPr>
              <a:t> в парах</a:t>
            </a:r>
            <a:r>
              <a:rPr lang="ru-RU" sz="2400" b="1" dirty="0" smtClean="0">
                <a:solidFill>
                  <a:srgbClr val="0070C0"/>
                </a:solidFill>
              </a:rPr>
              <a:t>» </a:t>
            </a:r>
            <a:r>
              <a:rPr lang="ru-RU" sz="2400" dirty="0" smtClean="0"/>
              <a:t>- учащиеся могут проверить друг друга и сказать недостатки работы в устной форме или использовать образец ответов.</a:t>
            </a:r>
          </a:p>
          <a:p>
            <a:endParaRPr lang="kk-K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214422"/>
            <a:ext cx="8215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u="sng" dirty="0" smtClean="0">
                <a:solidFill>
                  <a:srgbClr val="0070C0"/>
                </a:solidFill>
              </a:rPr>
              <a:t>- «</a:t>
            </a:r>
            <a:r>
              <a:rPr lang="ru-RU" sz="2400" b="1" u="sng" dirty="0" err="1" smtClean="0">
                <a:solidFill>
                  <a:srgbClr val="0070C0"/>
                </a:solidFill>
              </a:rPr>
              <a:t>Взаимооценивание</a:t>
            </a:r>
            <a:r>
              <a:rPr lang="ru-RU" sz="2400" b="1" u="sng" dirty="0" smtClean="0">
                <a:solidFill>
                  <a:srgbClr val="0070C0"/>
                </a:solidFill>
              </a:rPr>
              <a:t> в группе»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/>
              <a:t>с помощью «Оценочного листа», при наличии критериев для оценивания оценка будет более объективной.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    </a:t>
            </a:r>
          </a:p>
          <a:p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smtClean="0">
                <a:solidFill>
                  <a:srgbClr val="FF0000"/>
                </a:solidFill>
              </a:rPr>
              <a:t>- Лист достижений </a:t>
            </a:r>
            <a:r>
              <a:rPr lang="ru-RU" sz="2400" dirty="0" smtClean="0"/>
              <a:t>отражает этапы работы на уроке.  </a:t>
            </a:r>
            <a:endParaRPr lang="ru-RU" sz="2400" dirty="0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/>
          <a:srcRect l="23077" t="55071" r="20279" b="37062"/>
          <a:stretch>
            <a:fillRect/>
          </a:stretch>
        </p:blipFill>
        <p:spPr bwMode="auto">
          <a:xfrm>
            <a:off x="500034" y="3571876"/>
            <a:ext cx="835824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642918"/>
            <a:ext cx="80724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Оценивание для обучения  помогает: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          учиться на ошибках; понять, что важно; понять, что у них получается;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обнаруживать, что они не знают;  что они не умеют делать;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Положительные моменты оценивания для обучения, т.е. то, чему научатся ученики в процессе обучения: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Работать в группе и парах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Сопереживать, развивать </a:t>
            </a:r>
            <a:r>
              <a:rPr lang="ru-RU" sz="2400" dirty="0" err="1" smtClean="0"/>
              <a:t>эмпатию</a:t>
            </a:r>
            <a:endParaRPr lang="ru-RU" sz="2400" dirty="0" smtClean="0"/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Видеть свои «+» и «-»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Позитивно воспринимать критику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Прослеживать понимание темы на каждом этапе урока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Оценивать себя и других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/>
              <a:t>Прогнозировать свое обучение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2"/>
          <a:srcRect l="24153" t="28113" r="41525" b="58686"/>
          <a:stretch>
            <a:fillRect/>
          </a:stretch>
        </p:blipFill>
        <p:spPr bwMode="auto">
          <a:xfrm>
            <a:off x="500034" y="1428736"/>
            <a:ext cx="835824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14356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Практическая работа в группах.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500174"/>
            <a:ext cx="76438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Изобразите на бумаге куб (видимые линии – сплошной линией, невидимые - пунктиром).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Обозначьте вершины куба заглавными буквами АВСДА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В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С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Д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. Вершины нижнего основания обозначьте АВСД, а верхнего соответственно А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В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С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Д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Выделите цветным карандашом вершины (точки) А, С, В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, Д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Выделите этим же цветным карандашом отрезки АВ, СД, В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С, Д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 smtClean="0"/>
              <a:t>Выделите этим же цветным карандашом диагонали квадрата АА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В</a:t>
            </a:r>
            <a:r>
              <a:rPr lang="ru-RU" sz="2400" baseline="-25000" dirty="0" smtClean="0"/>
              <a:t>1</a:t>
            </a:r>
            <a:r>
              <a:rPr lang="ru-RU" sz="2400" dirty="0" smtClean="0"/>
              <a:t>В.</a:t>
            </a:r>
          </a:p>
          <a:p>
            <a:pPr marL="342900" indent="-342900"/>
            <a:r>
              <a:rPr lang="ru-RU" sz="2400" i="1" dirty="0" smtClean="0"/>
              <a:t>Примечание: отмечайте на чертеже видимые линии – сплошной линией, невидимые – пунктиром.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25425" t="25059" r="44461" b="36516"/>
          <a:stretch>
            <a:fillRect/>
          </a:stretch>
        </p:blipFill>
        <p:spPr bwMode="auto">
          <a:xfrm>
            <a:off x="1928794" y="214290"/>
            <a:ext cx="5786477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500042"/>
            <a:ext cx="75009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Самостоятельно каждый выполняет данную задачу (по учебнику):</a:t>
            </a:r>
            <a:endParaRPr lang="ru-RU" sz="2400" dirty="0" smtClean="0"/>
          </a:p>
          <a:p>
            <a:r>
              <a:rPr lang="ru-RU" sz="2400" dirty="0" smtClean="0"/>
              <a:t>Покажите следующие варианты взаимного расположения прямой плоскости, когда у плоскости и у прямой:</a:t>
            </a:r>
          </a:p>
          <a:p>
            <a:r>
              <a:rPr lang="ru-RU" sz="2400" dirty="0" smtClean="0"/>
              <a:t>а) нет общих точек;</a:t>
            </a:r>
          </a:p>
          <a:p>
            <a:r>
              <a:rPr lang="ru-RU" sz="2400" dirty="0" smtClean="0"/>
              <a:t>б) есть две общие точки;</a:t>
            </a:r>
          </a:p>
          <a:p>
            <a:r>
              <a:rPr lang="ru-RU" sz="2400" dirty="0" smtClean="0"/>
              <a:t>в) есть только одна общая точка.</a:t>
            </a:r>
          </a:p>
          <a:p>
            <a:r>
              <a:rPr lang="ru-RU" sz="2400" b="1" dirty="0" smtClean="0"/>
              <a:t> </a:t>
            </a:r>
            <a:endParaRPr lang="ru-RU" sz="2400" dirty="0" smtClean="0"/>
          </a:p>
          <a:p>
            <a:r>
              <a:rPr lang="ru-RU" sz="2400" b="1" dirty="0" smtClean="0">
                <a:solidFill>
                  <a:srgbClr val="7030A0"/>
                </a:solidFill>
              </a:rPr>
              <a:t>Форма оценивания: </a:t>
            </a:r>
            <a:r>
              <a:rPr lang="ru-RU" sz="2400" b="1" dirty="0" err="1" smtClean="0">
                <a:solidFill>
                  <a:srgbClr val="7030A0"/>
                </a:solidFill>
              </a:rPr>
              <a:t>взаимооценивание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«5» - выполнил правильно все чертежи,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«4» - выполнил правильно два чертежа,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«3» - выполнил правильно один чертёж,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«2» - не правильно выполнил все чертежи.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 l="23803" t="25298" r="16758" b="19570"/>
          <a:stretch>
            <a:fillRect/>
          </a:stretch>
        </p:blipFill>
        <p:spPr bwMode="auto">
          <a:xfrm>
            <a:off x="1357290" y="571480"/>
            <a:ext cx="657229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71802" y="5000636"/>
            <a:ext cx="6072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Форма оценивания: </a:t>
            </a:r>
            <a:r>
              <a:rPr lang="ru-RU" sz="2400" b="1" dirty="0" err="1" smtClean="0">
                <a:solidFill>
                  <a:srgbClr val="7030A0"/>
                </a:solidFill>
              </a:rPr>
              <a:t>взаимооценивание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«5» - выполнил правильно все чертежи,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«4» - выполнил правильно два чертежа,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«3» - выполнил правильно один чертёж,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«2» - не правильно выполнил все чертежи.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757</Words>
  <PresentationFormat>Экран (4:3)</PresentationFormat>
  <Paragraphs>75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СШ</cp:lastModifiedBy>
  <cp:revision>28</cp:revision>
  <dcterms:modified xsi:type="dcterms:W3CDTF">2017-02-03T07:26:48Z</dcterms:modified>
</cp:coreProperties>
</file>