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26"/>
  </p:notesMasterIdLst>
  <p:sldIdLst>
    <p:sldId id="265" r:id="rId2"/>
    <p:sldId id="297" r:id="rId3"/>
    <p:sldId id="333" r:id="rId4"/>
    <p:sldId id="300" r:id="rId5"/>
    <p:sldId id="335" r:id="rId6"/>
    <p:sldId id="316" r:id="rId7"/>
    <p:sldId id="337" r:id="rId8"/>
    <p:sldId id="311" r:id="rId9"/>
    <p:sldId id="341" r:id="rId10"/>
    <p:sldId id="331" r:id="rId11"/>
    <p:sldId id="336" r:id="rId12"/>
    <p:sldId id="313" r:id="rId13"/>
    <p:sldId id="314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38" r:id="rId23"/>
    <p:sldId id="329" r:id="rId24"/>
    <p:sldId id="281" r:id="rId25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60" autoAdjust="0"/>
    <p:restoredTop sz="90569" autoAdjust="0"/>
  </p:normalViewPr>
  <p:slideViewPr>
    <p:cSldViewPr snapToGrid="0">
      <p:cViewPr varScale="1">
        <p:scale>
          <a:sx n="73" d="100"/>
          <a:sy n="73" d="100"/>
        </p:scale>
        <p:origin x="-216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19423-B30A-4888-9B77-0D2BB15FF89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B56012-9F43-40A0-A555-C418CE25D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173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56012-9F43-40A0-A555-C418CE25D76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555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 algn="ctr">
              <a:buNone/>
              <a:defRPr sz="2800"/>
            </a:lvl2pPr>
            <a:lvl3pPr marL="914411" indent="0" algn="ctr">
              <a:buNone/>
              <a:defRPr sz="2400"/>
            </a:lvl3pPr>
            <a:lvl4pPr marL="1371617" indent="0" algn="ctr">
              <a:buNone/>
              <a:defRPr sz="2000"/>
            </a:lvl4pPr>
            <a:lvl5pPr marL="1828823" indent="0" algn="ctr">
              <a:buNone/>
              <a:defRPr sz="2000"/>
            </a:lvl5pPr>
            <a:lvl6pPr marL="2286029" indent="0" algn="ctr">
              <a:buNone/>
              <a:defRPr sz="2000"/>
            </a:lvl6pPr>
            <a:lvl7pPr marL="2743234" indent="0" algn="ctr">
              <a:buNone/>
              <a:defRPr sz="2000"/>
            </a:lvl7pPr>
            <a:lvl8pPr marL="3200440" indent="0" algn="ctr">
              <a:buNone/>
              <a:defRPr sz="2000"/>
            </a:lvl8pPr>
            <a:lvl9pPr marL="3657646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F568-522A-47ED-B9C8-5171A2702F8D}" type="datetime1">
              <a:rPr lang="ru-RU" smtClean="0"/>
              <a:t>17.05.2017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0171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F568-522A-47ED-B9C8-5171A2702F8D}" type="datetime1">
              <a:rPr lang="ru-RU" smtClean="0"/>
              <a:t>17.05.2017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06838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52636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F568-522A-47ED-B9C8-5171A2702F8D}" type="datetime1">
              <a:rPr lang="ru-RU" smtClean="0"/>
              <a:t>17.05.2017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87329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3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8803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F568-522A-47ED-B9C8-5171A2702F8D}" type="datetime1">
              <a:rPr lang="ru-RU" smtClean="0"/>
              <a:t>17.05.2017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9143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8" y="1681853"/>
            <a:ext cx="5156201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8" y="2507553"/>
            <a:ext cx="51562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851"/>
            <a:ext cx="5181602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7553"/>
            <a:ext cx="5181602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F568-522A-47ED-B9C8-5171A2702F8D}" type="datetime1">
              <a:rPr lang="ru-RU" smtClean="0"/>
              <a:t>17.05.2017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4188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F568-522A-47ED-B9C8-5171A2702F8D}" type="datetime1">
              <a:rPr lang="ru-RU" smtClean="0"/>
              <a:t>17.05.2017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8645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F568-522A-47ED-B9C8-5171A2702F8D}" type="datetime1">
              <a:rPr lang="ru-RU" smtClean="0"/>
              <a:t>17.05.2017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60000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9" y="457203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1" y="990601"/>
            <a:ext cx="6172201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9" y="2057400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6" indent="0">
              <a:buNone/>
              <a:defRPr sz="1200"/>
            </a:lvl2pPr>
            <a:lvl3pPr marL="914411" indent="0">
              <a:buNone/>
              <a:defRPr sz="1001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F568-522A-47ED-B9C8-5171A2702F8D}" type="datetime1">
              <a:rPr lang="ru-RU" smtClean="0"/>
              <a:t>17.05.2017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78783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9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1" y="990601"/>
            <a:ext cx="6172201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9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6" indent="0">
              <a:buNone/>
              <a:defRPr sz="1200"/>
            </a:lvl2pPr>
            <a:lvl3pPr marL="914411" indent="0">
              <a:buNone/>
              <a:defRPr sz="1001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F568-522A-47ED-B9C8-5171A2702F8D}" type="datetime1">
              <a:rPr lang="ru-RU" smtClean="0"/>
              <a:t>17.05.2017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55997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F568-522A-47ED-B9C8-5171A2702F8D}" type="datetime1">
              <a:rPr lang="ru-RU" smtClean="0"/>
              <a:t>17.05.2017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01238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0365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F568-522A-47ED-B9C8-5171A2702F8D}" type="datetime1">
              <a:rPr lang="ru-RU" smtClean="0"/>
              <a:t>17.05.2017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20715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8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8" y="1828803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B33F568-522A-47ED-B9C8-5171A2702F8D}" type="datetime1">
              <a:rPr lang="ru-RU" smtClean="0"/>
              <a:t>17.05.2017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B40FD-A029-405B-BB45-0530779411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88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ftr="0" dt="0"/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spcBef>
          <a:spcPct val="20000"/>
        </a:spcBef>
        <a:buFont typeface="Wingdings 2" pitchFamily="18" charset="2"/>
        <a:buChar char="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spcBef>
          <a:spcPct val="20000"/>
        </a:spcBef>
        <a:buFont typeface="Wingdings 2" pitchFamily="18" charset="2"/>
        <a:buChar char="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spcBef>
          <a:spcPct val="20000"/>
        </a:spcBef>
        <a:buFont typeface="Wingdings 2" pitchFamily="18" charset="2"/>
        <a:buChar char="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spcBef>
          <a:spcPct val="20000"/>
        </a:spcBef>
        <a:buFont typeface="Wingdings 2" pitchFamily="18" charset="2"/>
        <a:buChar char="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8.xml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1541" y="1691967"/>
            <a:ext cx="8581292" cy="2695651"/>
          </a:xfrm>
        </p:spPr>
        <p:txBody>
          <a:bodyPr>
            <a:normAutofit fontScale="90000"/>
          </a:bodyPr>
          <a:lstStyle/>
          <a:p>
            <a:pPr defTabSz="914400" font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Процедуры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и содержание оценивания 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по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образовательным программам курсов повышения квалификации педагогических кадров в рамках обновления содержания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среднего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образования Республики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Казахстан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</a:br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1</a:t>
            </a:fld>
            <a:endParaRPr lang="ru-RU"/>
          </a:p>
        </p:txBody>
      </p:sp>
      <p:pic>
        <p:nvPicPr>
          <p:cNvPr id="6" name="Рисунок 5" descr="C:\Users\Lodtop\Dropbox\ЦПИ (1)\5.0 Logobook\00 ЦПИ Логотип\CPI_h_Logo_NIS__KZ_colo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207" y="0"/>
            <a:ext cx="2221960" cy="1152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Улпан\Desktop\5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8824" y="6148806"/>
            <a:ext cx="12220824" cy="709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132019" y="5817549"/>
            <a:ext cx="1899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Астана 2017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40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C:\Users\Улпан\Desktop\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824" y="6148806"/>
            <a:ext cx="12220824" cy="709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" name="Прямоугольник 173"/>
          <p:cNvSpPr/>
          <p:nvPr/>
        </p:nvSpPr>
        <p:spPr>
          <a:xfrm>
            <a:off x="1223961" y="-2685218"/>
            <a:ext cx="9317218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067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267" y="693891"/>
            <a:ext cx="10202333" cy="4154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1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Нормативные документы по оцениванию</a:t>
            </a:r>
            <a:endParaRPr lang="ru-RU" sz="21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97443" y="1591535"/>
            <a:ext cx="104918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AutoNum type="arabicPeriod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Правила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организации и проведения курсов повышения квалификации педагогических кадров,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утвержденные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приказом №95 Министра образования и науки Республики Казахстан от 28 января 2016 года, с учётом внесенных изменений (приказ №18 Министра образования и науки Республики Казахстан от 18 января 2017 года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 </a:t>
            </a:r>
          </a:p>
          <a:p>
            <a:endParaRPr lang="ru-RU" sz="2000" i="1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Письмо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Департамента дошкольного и среднего образования, информационных технологий МОН РК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№ 11-4/744-вн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13.04.2017г.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(Проведение итогового оценивания на курсах в рамках обновления содержания среднего образования по новому формату (презентации)</a:t>
            </a:r>
          </a:p>
          <a:p>
            <a:endParaRPr lang="ru-RU" sz="20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2. Правила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организации и проведения оценивания по образовательным программам курсов повышения квалификации педагогических кадров в рамках обновления содержания среднего образования, утвержденные решением Правления АОО «Назарбаев Интеллектуальные школы» от 19.04.2017г. (протокол № 17)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endParaRPr lang="ru-RU" sz="2000" i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49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4565" y="116632"/>
            <a:ext cx="8683199" cy="34605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Форма оценивания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96269" y="2708919"/>
            <a:ext cx="4248472" cy="26642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Во время презентации оценивается </a:t>
            </a:r>
            <a:r>
              <a:rPr lang="ru-RU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понимание и применение педагогических </a:t>
            </a:r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подходов, системы </a:t>
            </a:r>
            <a:r>
              <a:rPr lang="ru-RU" dirty="0" err="1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критериального</a:t>
            </a:r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оценивания в соответствии с обновлённой программой по </a:t>
            </a:r>
            <a:r>
              <a:rPr lang="ru-RU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предмету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планировании урока</a:t>
            </a:r>
            <a:endParaRPr lang="ru-RU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32601" y="2708920"/>
            <a:ext cx="4248472" cy="26642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dirty="0">
                <a:solidFill>
                  <a:srgbClr val="44546A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Во время презентации оценивается понимание и применение педагогических подходов, системы </a:t>
            </a:r>
            <a:r>
              <a:rPr lang="ru-RU" dirty="0" err="1">
                <a:solidFill>
                  <a:srgbClr val="44546A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критериального</a:t>
            </a:r>
            <a:r>
              <a:rPr lang="ru-RU" dirty="0">
                <a:solidFill>
                  <a:srgbClr val="44546A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оценивания в соответствии с обновлённой программой по предмету </a:t>
            </a:r>
          </a:p>
          <a:p>
            <a:pPr lvl="0" algn="ctr"/>
            <a:r>
              <a:rPr lang="ru-RU" dirty="0">
                <a:solidFill>
                  <a:srgbClr val="44546A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планировании </a:t>
            </a:r>
            <a:r>
              <a:rPr lang="ru-RU" dirty="0" smtClean="0">
                <a:solidFill>
                  <a:srgbClr val="44546A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урока,</a:t>
            </a:r>
            <a:r>
              <a:rPr lang="ru-RU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2"/>
                </a:solidFill>
                <a:cs typeface="Times New Roman" panose="02020603050405020304" pitchFamily="18" charset="0"/>
              </a:rPr>
              <a:t>а также </a:t>
            </a:r>
            <a:endParaRPr lang="ru-RU" dirty="0" smtClean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рефлексия </a:t>
            </a:r>
            <a:r>
              <a:rPr 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относительно влияния практики </a:t>
            </a:r>
            <a:r>
              <a:rPr lang="ru-RU" dirty="0" err="1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микропреподавания</a:t>
            </a:r>
            <a:r>
              <a:rPr lang="ru-RU" dirty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на планирование </a:t>
            </a:r>
            <a:r>
              <a:rPr lang="ru-RU" dirty="0" smtClean="0">
                <a:solidFill>
                  <a:srgbClr val="C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урока</a:t>
            </a:r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74565" y="2249201"/>
            <a:ext cx="4248472" cy="3648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Arial Narrow" panose="020B0606020202030204" pitchFamily="34" charset="0"/>
              </a:rPr>
              <a:t>1-2 недельные </a:t>
            </a:r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  <a:t>курсы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09292" y="2249201"/>
            <a:ext cx="4248472" cy="3648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</a:rPr>
              <a:t>3-4 недельные </a:t>
            </a:r>
            <a:r>
              <a:rPr lang="ru-RU" dirty="0">
                <a:solidFill>
                  <a:schemeClr val="tx2"/>
                </a:solidFill>
              </a:rPr>
              <a:t>курсы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19578" y="5627301"/>
            <a:ext cx="8661495" cy="849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Длительность презентации: </a:t>
            </a:r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5-7 минут. </a:t>
            </a:r>
            <a:endParaRPr lang="ru-RU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Форма </a:t>
            </a:r>
            <a:r>
              <a:rPr lang="ru-RU" b="1" dirty="0">
                <a:solidFill>
                  <a:schemeClr val="tx2"/>
                </a:solidFill>
                <a:latin typeface="Arial Narrow" panose="020B0606020202030204" pitchFamily="34" charset="0"/>
              </a:rPr>
              <a:t>презентации – </a:t>
            </a:r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по выбору учителя: постер, слайды</a:t>
            </a:r>
          </a:p>
          <a:p>
            <a:r>
              <a:rPr lang="ru-RU" i="1" dirty="0">
                <a:solidFill>
                  <a:schemeClr val="tx2"/>
                </a:solidFill>
                <a:latin typeface="Arial Narrow" panose="020B0606020202030204" pitchFamily="34" charset="0"/>
              </a:rPr>
              <a:t>Приложение индивидуального краткосрочного плана урока обязательно!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3439910" y="1700808"/>
            <a:ext cx="639867" cy="510264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8113595" y="1700808"/>
            <a:ext cx="639867" cy="510264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74565" y="620689"/>
            <a:ext cx="8683199" cy="864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Суммативное</a:t>
            </a:r>
            <a:r>
              <a:rPr lang="ru-RU" sz="2000" b="1" dirty="0">
                <a:solidFill>
                  <a:schemeClr val="tx2"/>
                </a:solidFill>
                <a:latin typeface="Arial Narrow" panose="020B0606020202030204" pitchFamily="34" charset="0"/>
              </a:rPr>
              <a:t> оценивание презентации по планированию урока </a:t>
            </a:r>
          </a:p>
          <a:p>
            <a:pPr algn="ctr"/>
            <a:r>
              <a:rPr lang="ru-RU" sz="2000" b="1" i="1" dirty="0">
                <a:solidFill>
                  <a:schemeClr val="tx2"/>
                </a:solidFill>
                <a:latin typeface="Arial Narrow" panose="020B0606020202030204" pitchFamily="34" charset="0"/>
              </a:rPr>
              <a:t>(проводится в последний день </a:t>
            </a:r>
            <a:r>
              <a:rPr lang="ru-RU" sz="2000" b="1" i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курсов)</a:t>
            </a:r>
            <a:endParaRPr lang="ru-RU" sz="2000" b="1" i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85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Улпан\Desktop\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824" y="6148806"/>
            <a:ext cx="12220824" cy="7091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4</a:t>
            </a:fld>
            <a:endParaRPr lang="ru-RU"/>
          </a:p>
        </p:txBody>
      </p:sp>
      <p:grpSp>
        <p:nvGrpSpPr>
          <p:cNvPr id="43" name="Группа 42"/>
          <p:cNvGrpSpPr/>
          <p:nvPr/>
        </p:nvGrpSpPr>
        <p:grpSpPr>
          <a:xfrm>
            <a:off x="1668584" y="1069813"/>
            <a:ext cx="10216641" cy="3268552"/>
            <a:chOff x="1254369" y="510008"/>
            <a:chExt cx="10367962" cy="3281116"/>
          </a:xfrm>
        </p:grpSpPr>
        <p:sp>
          <p:nvSpPr>
            <p:cNvPr id="7" name="TextBox 6"/>
            <p:cNvSpPr txBox="1"/>
            <p:nvPr/>
          </p:nvSpPr>
          <p:spPr>
            <a:xfrm>
              <a:off x="1254369" y="515815"/>
              <a:ext cx="165295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dirty="0" smtClean="0">
                  <a:solidFill>
                    <a:schemeClr val="accent1">
                      <a:lumMod val="50000"/>
                    </a:schemeClr>
                  </a:solidFill>
                  <a:latin typeface="Arial Narrow" panose="020B0606020202030204" pitchFamily="34" charset="0"/>
                </a:rPr>
                <a:t>Коллеги</a:t>
              </a:r>
              <a:endParaRPr lang="ru-RU" sz="3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335108" y="510008"/>
              <a:ext cx="148883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dirty="0" smtClean="0">
                  <a:solidFill>
                    <a:schemeClr val="accent1">
                      <a:lumMod val="50000"/>
                    </a:schemeClr>
                  </a:solidFill>
                  <a:latin typeface="Arial Narrow" panose="020B0606020202030204" pitchFamily="34" charset="0"/>
                </a:rPr>
                <a:t>Тренер</a:t>
              </a:r>
              <a:endParaRPr lang="ru-RU" sz="3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8929" y="787007"/>
              <a:ext cx="2637324" cy="2306698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174959" y="3234996"/>
              <a:ext cx="5447372" cy="556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dirty="0" smtClean="0">
                  <a:solidFill>
                    <a:schemeClr val="accent1">
                      <a:lumMod val="50000"/>
                    </a:schemeClr>
                  </a:solidFill>
                  <a:latin typeface="Arial Narrow" panose="020B0606020202030204" pitchFamily="34" charset="0"/>
                </a:rPr>
                <a:t>Ответственное лицо ЦПИ (эксперт)</a:t>
              </a:r>
              <a:endParaRPr lang="ru-RU" sz="3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41492" y="336246"/>
            <a:ext cx="1111870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Роли участников процедур оценивания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23197" y="3756764"/>
            <a:ext cx="23437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Наблюдатель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1161" y="1639955"/>
            <a:ext cx="398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Оценивают презентации коллег и заполняют </a:t>
            </a:r>
            <a:r>
              <a:rPr lang="ru-RU" sz="1400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Проформу </a:t>
            </a:r>
            <a:r>
              <a:rPr lang="ru-RU" sz="1400" i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суммативного</a:t>
            </a:r>
            <a:r>
              <a:rPr lang="ru-RU" sz="1400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оценивания презентации по планированию урока (для коллег)</a:t>
            </a:r>
            <a:endParaRPr lang="ru-RU" sz="1400" i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36498" y="1629618"/>
            <a:ext cx="398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Оценивает презентации слушателей и заполняет </a:t>
            </a:r>
            <a:r>
              <a:rPr lang="ru-RU" sz="1400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Проформу </a:t>
            </a:r>
            <a:r>
              <a:rPr lang="ru-RU" sz="1400" i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суммативного</a:t>
            </a:r>
            <a:r>
              <a:rPr lang="ru-RU" sz="1400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оценивания презентации по планированию урока (для тренера)</a:t>
            </a:r>
            <a:endParaRPr lang="ru-RU" sz="1400" i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97425" y="4424873"/>
            <a:ext cx="398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Оценивает презентации слушателей и заполняет </a:t>
            </a:r>
            <a:r>
              <a:rPr lang="ru-RU" sz="1400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Проформу </a:t>
            </a:r>
            <a:r>
              <a:rPr lang="ru-RU" sz="1400" i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суммативного</a:t>
            </a:r>
            <a:r>
              <a:rPr lang="ru-RU" sz="1400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оценивания презентации по планированию урока (для ответственного лица ЦПИ)</a:t>
            </a:r>
            <a:endParaRPr lang="ru-RU" sz="1400" i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1492" y="4424873"/>
            <a:ext cx="398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Наблюдает оценивание презентации слушателей и заполняет </a:t>
            </a:r>
            <a:r>
              <a:rPr lang="ru-RU" sz="1400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Форму наблюдения процедур оценивания</a:t>
            </a:r>
            <a:endParaRPr lang="ru-RU" sz="1400" i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26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4600" y="1141677"/>
            <a:ext cx="10083799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1F497D"/>
                </a:solidFill>
                <a:latin typeface="Arial Narrow" panose="020B0606020202030204" pitchFamily="34" charset="0"/>
              </a:rPr>
              <a:t>Наблюдатель</a:t>
            </a: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 – работник филиалов АОО «Назарбаев Интеллектуальные школы», осуществляющий наблюдение процедур оценивания.</a:t>
            </a:r>
          </a:p>
          <a:p>
            <a:pPr marL="271463" indent="-271463">
              <a:buAutoNum type="arabicPeriod"/>
              <a:tabLst>
                <a:tab pos="177800" algn="l"/>
              </a:tabLst>
            </a:pP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Регистрирует слушателей на основании документов, удостоверяющих личность</a:t>
            </a:r>
          </a:p>
          <a:p>
            <a:pPr marL="271463" indent="-271463">
              <a:buAutoNum type="arabicPeriod"/>
              <a:tabLst>
                <a:tab pos="177800" algn="l"/>
              </a:tabLst>
            </a:pP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Проводит наблюдение процедуры </a:t>
            </a:r>
            <a:r>
              <a:rPr lang="ru-RU" sz="2000" dirty="0" err="1">
                <a:solidFill>
                  <a:srgbClr val="1F497D"/>
                </a:solidFill>
                <a:latin typeface="Arial Narrow" panose="020B0606020202030204" pitchFamily="34" charset="0"/>
              </a:rPr>
              <a:t>суммативного</a:t>
            </a: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 оценивания презентации и заполняет </a:t>
            </a:r>
            <a:r>
              <a:rPr lang="ru-RU" sz="2000" dirty="0">
                <a:solidFill>
                  <a:srgbClr val="FF0000"/>
                </a:solidFill>
                <a:latin typeface="Arial Narrow" panose="020B0606020202030204" pitchFamily="34" charset="0"/>
              </a:rPr>
              <a:t>Форму наблюдения процедур оценивания</a:t>
            </a:r>
          </a:p>
          <a:p>
            <a:pPr marL="271463" indent="-271463">
              <a:buNone/>
              <a:tabLst>
                <a:tab pos="177800" algn="l"/>
              </a:tabLst>
            </a:pP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2. </a:t>
            </a:r>
            <a:r>
              <a:rPr lang="ru-RU" sz="2000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 Осуществляет </a:t>
            </a: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видеосъёмку процесса защиты </a:t>
            </a:r>
            <a:r>
              <a:rPr lang="ru-RU" sz="2000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презентации </a:t>
            </a:r>
            <a:r>
              <a:rPr lang="ru-RU" sz="2000" i="1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(в случае наблюдения более одной группы согласует с тренерами групп процесс видеосъёмки)</a:t>
            </a:r>
            <a:endParaRPr lang="ru-RU" sz="2000" i="1" dirty="0">
              <a:solidFill>
                <a:srgbClr val="1F497D"/>
              </a:solidFill>
              <a:latin typeface="Arial Narrow" panose="020B0606020202030204" pitchFamily="34" charset="0"/>
            </a:endParaRPr>
          </a:p>
          <a:p>
            <a:pPr marL="271463" indent="-271463">
              <a:buNone/>
              <a:tabLst>
                <a:tab pos="177800" algn="l"/>
              </a:tabLst>
            </a:pP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3. </a:t>
            </a:r>
            <a:r>
              <a:rPr lang="ru-RU" sz="2000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 Осуществляет свод средней оценки коллег и сбор </a:t>
            </a: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материалов оценивания:</a:t>
            </a:r>
          </a:p>
          <a:p>
            <a:pPr marL="355600" indent="0">
              <a:buFont typeface="+mj-lt"/>
              <a:buAutoNum type="alphaLcParenR"/>
            </a:pP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листы регистрации </a:t>
            </a:r>
          </a:p>
          <a:p>
            <a:pPr marL="355600" indent="0">
              <a:buFont typeface="+mj-lt"/>
              <a:buAutoNum type="alphaLcParenR"/>
            </a:pPr>
            <a:r>
              <a:rPr lang="ru-RU" sz="2000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форму </a:t>
            </a: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наблюдения процедур оценивания </a:t>
            </a:r>
          </a:p>
          <a:p>
            <a:pPr marL="355600" indent="0">
              <a:buFont typeface="+mj-lt"/>
              <a:buAutoNum type="alphaLcParenR"/>
            </a:pP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б</a:t>
            </a:r>
            <a:r>
              <a:rPr lang="ru-RU" sz="2000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умажную версию </a:t>
            </a: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проформ оценивания презентации тренера </a:t>
            </a:r>
            <a:r>
              <a:rPr lang="ru-RU" sz="2000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и бумажные </a:t>
            </a: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версии проформ оценивания презентации коллег </a:t>
            </a:r>
          </a:p>
          <a:p>
            <a:pPr marL="355600" indent="0">
              <a:buFont typeface="+mj-lt"/>
              <a:buAutoNum type="alphaLcParenR"/>
            </a:pPr>
            <a:r>
              <a:rPr lang="ru-RU" sz="2000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электронную версию </a:t>
            </a: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планов уроков </a:t>
            </a:r>
            <a:r>
              <a:rPr lang="ru-RU" sz="2000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по количеству слушателей</a:t>
            </a:r>
            <a:endParaRPr lang="ru-RU" sz="2000" dirty="0">
              <a:solidFill>
                <a:srgbClr val="1F497D"/>
              </a:solidFill>
              <a:latin typeface="Arial Narrow" panose="020B0606020202030204" pitchFamily="34" charset="0"/>
            </a:endParaRPr>
          </a:p>
          <a:p>
            <a:pPr marL="355600" indent="0">
              <a:buFont typeface="+mj-lt"/>
              <a:buAutoNum type="alphaLcParenR"/>
            </a:pPr>
            <a:r>
              <a:rPr lang="ru-RU" sz="2000" dirty="0">
                <a:solidFill>
                  <a:srgbClr val="1F497D"/>
                </a:solidFill>
                <a:latin typeface="Arial Narrow" panose="020B0606020202030204" pitchFamily="34" charset="0"/>
              </a:rPr>
              <a:t>видеозапись защиты презентаций слушателей</a:t>
            </a:r>
          </a:p>
          <a:p>
            <a:pPr marL="0" indent="0">
              <a:buNone/>
            </a:pPr>
            <a:endParaRPr lang="ru-RU" sz="2000" b="1" dirty="0">
              <a:solidFill>
                <a:srgbClr val="1F497D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3067" y="388695"/>
            <a:ext cx="9956799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Функции </a:t>
            </a:r>
            <a: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наблюдателя</a:t>
            </a:r>
            <a:endParaRPr lang="ru-RU" sz="20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63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Улпан\Desktop\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824" y="6148806"/>
            <a:ext cx="12220824" cy="7091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06951"/>
              </p:ext>
            </p:extLst>
          </p:nvPr>
        </p:nvGraphicFramePr>
        <p:xfrm>
          <a:off x="2467436" y="2548464"/>
          <a:ext cx="6473364" cy="3142116"/>
        </p:xfrm>
        <a:graphic>
          <a:graphicData uri="http://schemas.openxmlformats.org/drawingml/2006/table">
            <a:tbl>
              <a:tblPr firstRow="1" firstCol="1" bandRow="1"/>
              <a:tblGrid>
                <a:gridCol w="1926764"/>
                <a:gridCol w="3532566"/>
                <a:gridCol w="507017"/>
                <a:gridCol w="507017"/>
              </a:tblGrid>
              <a:tr h="16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Раздел</a:t>
                      </a:r>
                      <a:endParaRPr lang="ru-RU" sz="10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Компоненты наблюдения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Да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Нет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7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Создание условий для оценивания</a:t>
                      </a:r>
                      <a:endParaRPr lang="ru-RU" sz="10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Наличие часов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-90170" algn="l"/>
                          <a:tab pos="90170" algn="l"/>
                          <a:tab pos="630555" algn="l"/>
                        </a:tabLst>
                      </a:pPr>
                      <a:r>
                        <a:rPr lang="ru-RU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Наличие интерактивной доски (экрана), проектора </a:t>
                      </a: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8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Наличие распечатанных Проформ оценивания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668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Процедура оценивание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Своевременно</a:t>
                      </a:r>
                      <a:r>
                        <a:rPr lang="ru-RU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е</a:t>
                      </a: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 начало защиты презентации 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4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Соблюдение регламента защиты презентации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 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8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Заполнение</a:t>
                      </a: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слушателями</a:t>
                      </a: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Проформ оценивания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7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Вовлеченность слушателей в процесс оценивания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 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Готовность слушателей к презентации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874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Сбор материалов оценивания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Количество проформ оценивании коллег совпадает с количеством присутствующих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9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Наличие плана урока каждого слушателя</a:t>
                      </a:r>
                      <a:endParaRPr lang="ru-RU" sz="10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Наличие видеозаписи презентации каждого слушателя</a:t>
                      </a:r>
                      <a:endParaRPr lang="ru-RU" sz="10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Комментарии, дополнительная информация</a:t>
                      </a:r>
                      <a:r>
                        <a:rPr lang="kk-KZ" sz="90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 </a:t>
                      </a:r>
                      <a:endParaRPr lang="ru-RU" sz="10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54023" marR="540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455332" y="116289"/>
            <a:ext cx="6434667" cy="3754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Форма наблюдения процедур оценивания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499988"/>
              </p:ext>
            </p:extLst>
          </p:nvPr>
        </p:nvGraphicFramePr>
        <p:xfrm>
          <a:off x="2463799" y="550991"/>
          <a:ext cx="6443134" cy="1104138"/>
        </p:xfrm>
        <a:graphic>
          <a:graphicData uri="http://schemas.openxmlformats.org/drawingml/2006/table">
            <a:tbl>
              <a:tblPr firstRow="1" firstCol="1" bandRow="1"/>
              <a:tblGrid>
                <a:gridCol w="2045540"/>
                <a:gridCol w="4397594"/>
              </a:tblGrid>
              <a:tr h="155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Дата 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Центр обучения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Место проведения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Программа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1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Times New Roman"/>
                        </a:rPr>
                        <a:t>ФИО тренера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ФИО наблюдателя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491491" y="1572559"/>
            <a:ext cx="1574470" cy="2614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05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Calibri"/>
              </a:rPr>
              <a:t>Количественные данные</a:t>
            </a:r>
            <a:endParaRPr lang="ru-RU" sz="1000" b="1" dirty="0">
              <a:solidFill>
                <a:srgbClr val="002060"/>
              </a:solidFill>
              <a:latin typeface="Arial Narrow" panose="020B0606020202030204" pitchFamily="34" charset="0"/>
              <a:ea typeface="Calibri"/>
              <a:cs typeface="Calibri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990822"/>
              </p:ext>
            </p:extLst>
          </p:nvPr>
        </p:nvGraphicFramePr>
        <p:xfrm>
          <a:off x="2455333" y="1851094"/>
          <a:ext cx="6502400" cy="552069"/>
        </p:xfrm>
        <a:graphic>
          <a:graphicData uri="http://schemas.openxmlformats.org/drawingml/2006/table">
            <a:tbl>
              <a:tblPr firstRow="1" firstCol="1" bandRow="1"/>
              <a:tblGrid>
                <a:gridCol w="5446664"/>
                <a:gridCol w="1055736"/>
              </a:tblGrid>
              <a:tr h="1216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Основные слушатели 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Повторно защищающие слушатели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0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Не защищали презентации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455333" y="5561860"/>
            <a:ext cx="6502400" cy="481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100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</a:rPr>
              <a:t>ФИО и подпись тренера ____________________________________________________</a:t>
            </a:r>
            <a:endParaRPr lang="ru-RU" sz="1050" dirty="0">
              <a:solidFill>
                <a:srgbClr val="002060"/>
              </a:solidFill>
              <a:latin typeface="Arial Narrow" panose="020B0606020202030204" pitchFamily="34" charset="0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100" dirty="0" smtClean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</a:rPr>
              <a:t>ФИО </a:t>
            </a:r>
            <a:r>
              <a:rPr lang="kk-KZ" sz="1100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</a:rPr>
              <a:t>и подпись наблюдателя _________________________________________________</a:t>
            </a:r>
            <a:endParaRPr lang="ru-RU" sz="1050" dirty="0">
              <a:solidFill>
                <a:srgbClr val="002060"/>
              </a:solidFill>
              <a:latin typeface="Arial Narrow" panose="020B0606020202030204" pitchFamily="34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340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55700" y="1196753"/>
            <a:ext cx="882919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buAutoNum type="arabicPeriod"/>
              <a:tabLst>
                <a:tab pos="182563" algn="l"/>
              </a:tabLst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Составляет план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урока, сдаёт электронную версию тренеру</a:t>
            </a:r>
          </a:p>
          <a:p>
            <a:pPr marL="182563" indent="-182563">
              <a:buAutoNum type="arabicPeriod"/>
              <a:tabLst>
                <a:tab pos="182563" algn="l"/>
              </a:tabLst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Готовит презентацию, выбирая форму: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постер или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слайды</a:t>
            </a:r>
          </a:p>
          <a:p>
            <a:pPr marL="182563" indent="-182563">
              <a:buAutoNum type="arabicPeriod"/>
              <a:tabLst>
                <a:tab pos="182563" algn="l"/>
              </a:tabLst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Регистрируется на процедуру оценивания на основе документа, удостоверяющего личность 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(при отсутствии документов слушатель не допускается к </a:t>
            </a:r>
            <a:r>
              <a:rPr lang="ru-RU" sz="2000" i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суммативному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оцениванию презентации)</a:t>
            </a:r>
          </a:p>
          <a:p>
            <a:pPr marL="182563" indent="-182563">
              <a:buAutoNum type="arabicPeriod"/>
              <a:tabLst>
                <a:tab pos="182563" algn="l"/>
              </a:tabLst>
            </a:pP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Суммативно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оценивает презентацию коллег и выставляет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оценку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Проформу оценивания презентации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(для коллег) </a:t>
            </a:r>
          </a:p>
          <a:p>
            <a:pPr marL="182563" indent="-182563">
              <a:buAutoNum type="arabicPeriod"/>
              <a:tabLst>
                <a:tab pos="182563" algn="l"/>
              </a:tabLst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Соблюдает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следующие правила: </a:t>
            </a:r>
          </a:p>
          <a:p>
            <a:pPr marL="355600" indent="-177800">
              <a:tabLst>
                <a:tab pos="355600" algn="l"/>
              </a:tabLst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а) внимательно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слушать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коллег, не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заниматься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посторонними делами;</a:t>
            </a:r>
          </a:p>
          <a:p>
            <a:pPr marL="355600" indent="-177800">
              <a:tabLst>
                <a:tab pos="355600" algn="l"/>
              </a:tabLst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б) не отвлекать коллег во время выступления;</a:t>
            </a:r>
          </a:p>
          <a:p>
            <a:pPr marL="355600" indent="-177800">
              <a:tabLst>
                <a:tab pos="355600" algn="l"/>
              </a:tabLst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в) после окончания каждого выступления своевременно выставлять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оценки по критериям в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Проформу оценивания коллег;</a:t>
            </a:r>
          </a:p>
          <a:p>
            <a:pPr marL="355600" indent="-177800">
              <a:tabLst>
                <a:tab pos="355600" algn="l"/>
              </a:tabLst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г) заполнять Проформу оценивания аккуратно, выставляя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оценки по критериям разборчиво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>
              <a:tabLst>
                <a:tab pos="182563" algn="l"/>
              </a:tabLst>
            </a:pPr>
            <a:endParaRPr lang="ru-RU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9200" y="439495"/>
            <a:ext cx="841955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Функции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слушателя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26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Улпан\Desktop\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824" y="6148806"/>
            <a:ext cx="12220824" cy="7091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8</a:t>
            </a:fld>
            <a:endParaRPr lang="ru-RU"/>
          </a:p>
        </p:txBody>
      </p:sp>
      <p:pic>
        <p:nvPicPr>
          <p:cNvPr id="8208" name="Picture 16" descr="C:\Users\jandigulov_ye@cpi.nis.edu.kz\Pictures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71" y="136447"/>
            <a:ext cx="10581862" cy="520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096885" y="4197267"/>
            <a:ext cx="843148" cy="53439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19201" y="5188578"/>
            <a:ext cx="9855200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Выведение средней оценки по Проформе </a:t>
            </a:r>
            <a:r>
              <a:rPr lang="ru-RU" sz="14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суммативного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оценивания презентации по планированию урока – 1,2-недельные курсы 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Оценки по критериям оценивания суммируются и делятся на 4 (по количеству критериев), например, 2+3+3+3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= 11: 4 = 2,75</a:t>
            </a:r>
            <a:endParaRPr lang="ru-RU" sz="1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Полученный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результат 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2,75 округляется до целого числа – 3;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Вносится в Проформу </a:t>
            </a:r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целое число. </a:t>
            </a:r>
          </a:p>
          <a:p>
            <a:pPr marL="342900" indent="-342900">
              <a:buAutoNum type="arabicPeriod"/>
            </a:pPr>
            <a:r>
              <a:rPr lang="ru-RU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 случае выставления «0» по одному и более критериям оценка за презентацию не выставляется</a:t>
            </a:r>
            <a:endParaRPr lang="ru-RU" sz="1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49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59932" y="1111667"/>
            <a:ext cx="8576735" cy="3888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11">
              <a:lnSpc>
                <a:spcPct val="90000"/>
              </a:lnSpc>
              <a:spcBef>
                <a:spcPts val="1001"/>
              </a:spcBef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Оценивание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производится по следующей шкале: </a:t>
            </a:r>
            <a:endParaRPr lang="ru-RU" sz="2000" b="1" dirty="0" smtClean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lvl="0" defTabSz="914411">
              <a:lnSpc>
                <a:spcPct val="90000"/>
              </a:lnSpc>
              <a:spcBef>
                <a:spcPts val="1001"/>
              </a:spcBef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0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– «доказательства не предоставлены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»</a:t>
            </a:r>
          </a:p>
          <a:p>
            <a:pPr lvl="0" defTabSz="914411">
              <a:lnSpc>
                <a:spcPct val="90000"/>
              </a:lnSpc>
              <a:spcBef>
                <a:spcPts val="1001"/>
              </a:spcBef>
              <a:buAutoNum type="arabicPlain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-  «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доказательства слабые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»</a:t>
            </a:r>
          </a:p>
          <a:p>
            <a:pPr lvl="0" defTabSz="914411">
              <a:lnSpc>
                <a:spcPct val="90000"/>
              </a:lnSpc>
              <a:spcBef>
                <a:spcPts val="1001"/>
              </a:spcBef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2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– «доказательства сильные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» </a:t>
            </a:r>
          </a:p>
          <a:p>
            <a:pPr defTabSz="914411">
              <a:lnSpc>
                <a:spcPct val="90000"/>
              </a:lnSpc>
              <a:spcBef>
                <a:spcPts val="1001"/>
              </a:spcBef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3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– «доказательства очень сильные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»</a:t>
            </a:r>
          </a:p>
          <a:p>
            <a:pPr defTabSz="914411">
              <a:lnSpc>
                <a:spcPct val="90000"/>
              </a:lnSpc>
              <a:spcBef>
                <a:spcPts val="1001"/>
              </a:spcBef>
            </a:pPr>
            <a:endParaRPr lang="ru-RU" sz="2000" b="1" dirty="0" smtClean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defTabSz="914411">
              <a:lnSpc>
                <a:spcPct val="90000"/>
              </a:lnSpc>
              <a:spcBef>
                <a:spcPts val="1001"/>
              </a:spcBef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Каждый критерий оценивания включает 3 компонента </a:t>
            </a:r>
            <a:r>
              <a:rPr lang="ru-RU" sz="2000" b="1" i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(отражено в Проформе)</a:t>
            </a:r>
            <a:endParaRPr lang="ru-RU" sz="2000" b="1" i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defTabSz="914411">
              <a:lnSpc>
                <a:spcPct val="90000"/>
              </a:lnSpc>
              <a:spcBef>
                <a:spcPts val="1001"/>
              </a:spcBef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Соответствие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каждому критерию рассматривается </a:t>
            </a:r>
            <a:r>
              <a:rPr lang="ru-RU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целостно </a:t>
            </a:r>
            <a:r>
              <a:rPr lang="ru-RU" sz="2000" b="1" i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(т.е. в целом по 3 компонентам критерия) </a:t>
            </a:r>
          </a:p>
          <a:p>
            <a:pPr defTabSz="914411">
              <a:lnSpc>
                <a:spcPct val="90000"/>
              </a:lnSpc>
              <a:spcBef>
                <a:spcPts val="1001"/>
              </a:spcBef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Максимальная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оценка по каждому критерию – 3 балла</a:t>
            </a:r>
            <a:r>
              <a:rPr lang="ru-RU" sz="2000" b="1" i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. 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92199" y="441960"/>
            <a:ext cx="10515600" cy="35390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rPr>
              <a:t>Подходы к оцениванию</a:t>
            </a:r>
          </a:p>
        </p:txBody>
      </p:sp>
    </p:spTree>
    <p:extLst>
      <p:ext uri="{BB962C8B-B14F-4D97-AF65-F5344CB8AC3E}">
        <p14:creationId xmlns:p14="http://schemas.microsoft.com/office/powerpoint/2010/main" val="45774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9978" t="11400" r="9845" b="8847"/>
          <a:stretch/>
        </p:blipFill>
        <p:spPr>
          <a:xfrm>
            <a:off x="1405468" y="237066"/>
            <a:ext cx="9601200" cy="52358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1934" y="5561605"/>
            <a:ext cx="9304867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Выведение средней оценки по Проформе </a:t>
            </a:r>
            <a:r>
              <a:rPr lang="ru-RU" sz="14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суммативного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оценивания презентации по планированию урока – 3,4-недельные курсы 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Оценки по критериям оценивания суммируются и делятся на 5 (по количеству критериев), например, 2+3+3+3+2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= 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13 : 5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= 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2,6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Полученный </a:t>
            </a:r>
            <a:r>
              <a:rPr lang="ru-RU" sz="1400" dirty="0">
                <a:solidFill>
                  <a:srgbClr val="002060"/>
                </a:solidFill>
                <a:latin typeface="Arial Narrow" panose="020B0606020202030204" pitchFamily="34" charset="0"/>
              </a:rPr>
              <a:t>результат </a:t>
            </a: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2,75 округляется до целого числа – 3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Вносится в Проформу </a:t>
            </a:r>
            <a:r>
              <a:rPr lang="ru-RU" sz="1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целое число</a:t>
            </a:r>
          </a:p>
          <a:p>
            <a:pPr marL="342900" lvl="0" indent="-342900">
              <a:buFontTx/>
              <a:buAutoNum type="arabicPeriod"/>
            </a:pPr>
            <a:r>
              <a:rPr lang="ru-RU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В случае выставления «0» по одному и более критериям оценка за презентацию не </a:t>
            </a:r>
            <a:r>
              <a:rPr lang="ru-RU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выставляется</a:t>
            </a:r>
            <a:endParaRPr lang="ru-RU" sz="1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81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92200" y="298624"/>
            <a:ext cx="9245600" cy="490066"/>
          </a:xfr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Функции </a:t>
            </a:r>
            <a: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тренера </a:t>
            </a:r>
            <a:br>
              <a:rPr lang="ru-RU" sz="2000" b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endParaRPr lang="ru-RU" sz="2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143000" y="977900"/>
            <a:ext cx="9417496" cy="5259412"/>
          </a:xfrm>
        </p:spPr>
        <p:txBody>
          <a:bodyPr>
            <a:noAutofit/>
          </a:bodyPr>
          <a:lstStyle/>
          <a:p>
            <a:pPr marL="0" indent="355600">
              <a:buAutoNum type="arabicPeriod"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Обеспечивает готовность аудитории: наличие в аудиториях механических (электронных) часов, интерактивной доски (экрана), проектора</a:t>
            </a:r>
          </a:p>
          <a:p>
            <a:pPr marL="0" indent="355600">
              <a:buAutoNum type="arabicPeriod"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До проведения оценивания презентации распечатывает:</a:t>
            </a:r>
          </a:p>
          <a:p>
            <a:pPr marL="541338" indent="-185738">
              <a:buNone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а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) Проформу оценивания презентации для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тренера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541338" indent="-185738">
              <a:buNone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б) Проформу оценивания презентации для коллег по количеству слушателей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группы </a:t>
            </a:r>
            <a:r>
              <a:rPr lang="ru-RU" sz="1800" i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(электронные версии проформ предоставляются ответственным лицом ЦПИ)</a:t>
            </a:r>
            <a:endParaRPr lang="ru-RU" sz="1800" i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3.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Суммативно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оценивает презентацию слушателей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4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. Выставляет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оценки в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Проформу оценивания презентации тренера </a:t>
            </a:r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5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. После завершения  оценивания презентации передаёт материалы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оценивания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наблюдателю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: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355600">
              <a:buNone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а)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бумажную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версию Проформы оценивания презентации тренера</a:t>
            </a:r>
          </a:p>
          <a:p>
            <a:pPr marL="0" indent="355600">
              <a:buNone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б) бумажные версии Проформ оценивания презентации коллег</a:t>
            </a:r>
          </a:p>
          <a:p>
            <a:pPr marL="0" indent="355600">
              <a:buNone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в) электронные версии планов уроков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слушателей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Улпан\Desktop\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824" y="6148806"/>
            <a:ext cx="12220824" cy="7091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12</a:t>
            </a:fld>
            <a:endParaRPr lang="ru-RU"/>
          </a:p>
        </p:txBody>
      </p:sp>
      <p:pic>
        <p:nvPicPr>
          <p:cNvPr id="10256" name="Picture 16" descr="C:\Users\jandigulov_ye@cpi.nis.edu.kz\Pictures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45" y="394119"/>
            <a:ext cx="10031412" cy="575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702141" y="4987636"/>
            <a:ext cx="843148" cy="53439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49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Улпан\Desktop\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824" y="6148806"/>
            <a:ext cx="12220824" cy="7091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13</a:t>
            </a:fld>
            <a:endParaRPr lang="ru-RU"/>
          </a:p>
        </p:txBody>
      </p:sp>
      <p:pic>
        <p:nvPicPr>
          <p:cNvPr id="11280" name="Picture 16" descr="C:\Users\jandigulov_ye@cpi.nis.edu.kz\Pictures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69" y="203618"/>
            <a:ext cx="10307638" cy="594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2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534" y="136526"/>
            <a:ext cx="11616266" cy="88794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Разъяснение 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проформы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суммативного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оценивания 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презентации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Критерий оценивания: </a:t>
            </a:r>
            <a:r>
              <a:rPr lang="kk-KZ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ЦЕЛИ УРОКА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</a:b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16810"/>
              </p:ext>
            </p:extLst>
          </p:nvPr>
        </p:nvGraphicFramePr>
        <p:xfrm>
          <a:off x="423331" y="1151469"/>
          <a:ext cx="11590868" cy="31129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95434"/>
                <a:gridCol w="579543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</a:rPr>
                        <a:t>Компоненты оценивания:</a:t>
                      </a:r>
                      <a:endParaRPr lang="ru-RU" sz="18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содержание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177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rgbClr val="002060"/>
                          </a:solidFill>
                        </a:rPr>
                        <a:t>цели урока  согласованы с целями обучения</a:t>
                      </a:r>
                      <a:endParaRPr lang="ru-RU" sz="1800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  <a:hlinkClick r:id="rId3" action="ppaction://hlinksldjump"/>
                        </a:rPr>
                        <a:t>Цели обучения 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приведены в каждой Программе по предметам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600" i="1" baseline="0" dirty="0" smtClean="0">
                          <a:solidFill>
                            <a:srgbClr val="002060"/>
                          </a:solidFill>
                        </a:rPr>
                        <a:t>(являются стандартными, универсальными)</a:t>
                      </a:r>
                      <a:endParaRPr lang="ru-RU" sz="1600" i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Цели обучения конкретизируются в целях каждого урока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rgbClr val="002060"/>
                          </a:solidFill>
                        </a:rPr>
                        <a:t>цели урока ориентированы на особенности предмета</a:t>
                      </a:r>
                      <a:endParaRPr lang="ru-RU" sz="1800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Цели имеют направленность</a:t>
                      </a:r>
                      <a:r>
                        <a:rPr lang="ru-RU" sz="180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на учебный предмет (тема, развитие навыков по предмету)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rgbClr val="002060"/>
                          </a:solidFill>
                        </a:rPr>
                        <a:t>цели сформулированы в формате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SMART* </a:t>
                      </a:r>
                      <a:r>
                        <a:rPr lang="kk-KZ" sz="1800" dirty="0" smtClean="0">
                          <a:solidFill>
                            <a:srgbClr val="002060"/>
                          </a:solidFill>
                        </a:rPr>
                        <a:t> с учётом потребностей обучающихся</a:t>
                      </a:r>
                      <a:endParaRPr lang="ru-RU" sz="1800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Цели являются конкретными, измеримыми, достижимыми,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реалистичными и определёнными по времени 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  <a:hlinkClick r:id="rId4" action="ppaction://hlinksldjump"/>
                        </a:rPr>
                        <a:t>в рамках урока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72532" y="4409125"/>
            <a:ext cx="116416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srgbClr val="002060"/>
                </a:solidFill>
              </a:rPr>
              <a:t>* SMART </a:t>
            </a:r>
            <a:r>
              <a:rPr lang="ru-RU" sz="1400" dirty="0">
                <a:solidFill>
                  <a:srgbClr val="002060"/>
                </a:solidFill>
              </a:rPr>
              <a:t>(Питер </a:t>
            </a:r>
            <a:r>
              <a:rPr lang="ru-RU" sz="1400" dirty="0" err="1">
                <a:solidFill>
                  <a:srgbClr val="002060"/>
                </a:solidFill>
              </a:rPr>
              <a:t>Друкер</a:t>
            </a:r>
            <a:r>
              <a:rPr lang="ru-RU" sz="1400" dirty="0">
                <a:solidFill>
                  <a:srgbClr val="002060"/>
                </a:solidFill>
              </a:rPr>
              <a:t>, 1954) содержит в себе 5 критериев постановки целей:</a:t>
            </a:r>
          </a:p>
          <a:p>
            <a:pPr lvl="0"/>
            <a:r>
              <a:rPr lang="ru-RU" sz="1400" b="1" dirty="0" err="1">
                <a:solidFill>
                  <a:srgbClr val="002060"/>
                </a:solidFill>
              </a:rPr>
              <a:t>Specific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400" dirty="0" smtClean="0">
                <a:solidFill>
                  <a:srgbClr val="002060"/>
                </a:solidFill>
              </a:rPr>
              <a:t>– конкретная    </a:t>
            </a:r>
            <a:r>
              <a:rPr lang="ru-RU" sz="1400" b="1" dirty="0" err="1" smtClean="0">
                <a:solidFill>
                  <a:srgbClr val="002060"/>
                </a:solidFill>
              </a:rPr>
              <a:t>Measurable</a:t>
            </a:r>
            <a:r>
              <a:rPr lang="ru-RU" sz="1400" dirty="0" smtClean="0">
                <a:solidFill>
                  <a:srgbClr val="002060"/>
                </a:solidFill>
              </a:rPr>
              <a:t> – измеримая  </a:t>
            </a:r>
            <a:r>
              <a:rPr lang="ru-RU" sz="1400" b="1" dirty="0" err="1" smtClean="0">
                <a:solidFill>
                  <a:srgbClr val="002060"/>
                </a:solidFill>
              </a:rPr>
              <a:t>Achievable</a:t>
            </a:r>
            <a:r>
              <a:rPr lang="ru-RU" sz="1400" dirty="0" smtClean="0">
                <a:solidFill>
                  <a:srgbClr val="002060"/>
                </a:solidFill>
              </a:rPr>
              <a:t> – достижимая  </a:t>
            </a:r>
            <a:r>
              <a:rPr lang="ru-RU" sz="1400" b="1" dirty="0" err="1" smtClean="0">
                <a:solidFill>
                  <a:srgbClr val="002060"/>
                </a:solidFill>
              </a:rPr>
              <a:t>Realistiс</a:t>
            </a:r>
            <a:r>
              <a:rPr lang="ru-RU" sz="1400" dirty="0" smtClean="0">
                <a:solidFill>
                  <a:srgbClr val="002060"/>
                </a:solidFill>
              </a:rPr>
              <a:t> – реалистичная  </a:t>
            </a:r>
            <a:r>
              <a:rPr lang="ru-RU" sz="1400" b="1" dirty="0" err="1" smtClean="0">
                <a:solidFill>
                  <a:srgbClr val="002060"/>
                </a:solidFill>
              </a:rPr>
              <a:t>Timed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>
                <a:solidFill>
                  <a:srgbClr val="002060"/>
                </a:solidFill>
              </a:rPr>
              <a:t>- определенная по времени</a:t>
            </a:r>
          </a:p>
        </p:txBody>
      </p:sp>
      <p:sp>
        <p:nvSpPr>
          <p:cNvPr id="4" name="Управляющая кнопка: назад 3">
            <a:hlinkClick r:id="rId5" action="ppaction://hlinksldjump" highlightClick="1"/>
          </p:cNvPr>
          <p:cNvSpPr/>
          <p:nvPr/>
        </p:nvSpPr>
        <p:spPr>
          <a:xfrm>
            <a:off x="11167533" y="6138333"/>
            <a:ext cx="719667" cy="406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92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900" y="407459"/>
            <a:ext cx="10515600" cy="286807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ели обучения по математике </a:t>
            </a:r>
            <a:r>
              <a:rPr lang="ru-RU" sz="2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 учебной программе)</a:t>
            </a: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838201" y="1219200"/>
          <a:ext cx="10276266" cy="458046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29423"/>
                <a:gridCol w="1729423"/>
                <a:gridCol w="1668433"/>
                <a:gridCol w="1856571"/>
                <a:gridCol w="1856571"/>
                <a:gridCol w="1435845"/>
              </a:tblGrid>
              <a:tr h="75588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Подраздел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класс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класс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класс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класс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класс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98906">
                <a:tc rowSpan="2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1. Понятие о числах и величинах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5.1.1.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6.1.1.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7.1.1.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8.1.1.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9.1.1.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25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5.1.1.1 усвоить  понятие множества натуральных чисел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6.1.1.1 понимать, что показывает отношение двух чисел;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7.1.1.1  записывать числа в стандартном виде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8.1.1.1 усвоить понятия иррациональн ого и действительн ого чисел;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9.1.1.1 усвоить понятие радианной меры угла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Управляющая кнопка: назад 2">
            <a:hlinkClick r:id="rId2" action="ppaction://hlinksldjump" highlightClick="1"/>
          </p:cNvPr>
          <p:cNvSpPr/>
          <p:nvPr/>
        </p:nvSpPr>
        <p:spPr>
          <a:xfrm>
            <a:off x="11057467" y="6316133"/>
            <a:ext cx="618066" cy="304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95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600" y="153460"/>
            <a:ext cx="10515600" cy="828674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слова, которые помогут более точно определить цели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концу урока ученики смогут: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922" t="26662" r="37334" b="21894"/>
          <a:stretch/>
        </p:blipFill>
        <p:spPr>
          <a:xfrm>
            <a:off x="1021976" y="1253067"/>
            <a:ext cx="10247157" cy="46990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3" name="Управляющая кнопка: назад 2">
            <a:hlinkClick r:id="rId3" action="ppaction://hlinksldjump" highlightClick="1"/>
          </p:cNvPr>
          <p:cNvSpPr/>
          <p:nvPr/>
        </p:nvSpPr>
        <p:spPr>
          <a:xfrm>
            <a:off x="10845800" y="6350000"/>
            <a:ext cx="914400" cy="347133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30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1472"/>
            <a:ext cx="10515600" cy="36886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/>
            <a:r>
              <a:rPr lang="kk-KZ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kk-KZ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kk-KZ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kk-KZ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kk-KZ" sz="20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Пример цели урока</a:t>
            </a:r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855133" y="1533003"/>
          <a:ext cx="10490200" cy="3677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2878"/>
                <a:gridCol w="127306"/>
                <a:gridCol w="7920016"/>
              </a:tblGrid>
              <a:tr h="54253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Тема урока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Какие</a:t>
                      </a:r>
                      <a:r>
                        <a:rPr lang="en-GB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бывают</a:t>
                      </a:r>
                      <a:r>
                        <a:rPr lang="en-GB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0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животные</a:t>
                      </a:r>
                      <a:r>
                        <a:rPr lang="kk-KZ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kk-KZ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20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19082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обучения </a:t>
                      </a:r>
                      <a:r>
                        <a:rPr lang="ru-RU" sz="1600" b="1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(по программе)</a:t>
                      </a:r>
                      <a:r>
                        <a:rPr lang="ru-RU" sz="16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1.2.2.2 различать диких и домашних животных</a:t>
                      </a:r>
                      <a:endParaRPr lang="ru-RU" sz="2000" b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73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Цели урока: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08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7960" algn="l"/>
                        </a:tabLs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Называть диких и домашних животных на</a:t>
                      </a:r>
                      <a:r>
                        <a:rPr lang="ru-RU" sz="20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основе изображений</a:t>
                      </a:r>
                      <a:endParaRPr lang="ru-RU" sz="20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508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7960" algn="l"/>
                        </a:tabLs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Различать известных обучающимся диких 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домашних животных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508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7960" algn="l"/>
                        </a:tabLst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Объяснять</a:t>
                      </a:r>
                      <a:r>
                        <a:rPr lang="ru-RU" sz="20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различие между дикими и домашними животными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" y="99478"/>
            <a:ext cx="124947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7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325" algn="l"/>
              </a:tabLst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5133" y="629778"/>
            <a:ext cx="10490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Учебный предмет: Познание </a:t>
            </a:r>
            <a:r>
              <a:rPr lang="kk-KZ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мира, 1 класс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Управляющая кнопка: назад 5">
            <a:hlinkClick r:id="rId2" action="ppaction://hlinksldjump" highlightClick="1"/>
          </p:cNvPr>
          <p:cNvSpPr/>
          <p:nvPr/>
        </p:nvSpPr>
        <p:spPr>
          <a:xfrm>
            <a:off x="10938933" y="6206067"/>
            <a:ext cx="846667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26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132" y="221196"/>
            <a:ext cx="10888135" cy="44767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Критерий оценивания: </a:t>
            </a:r>
            <a:r>
              <a:rPr lang="kk-KZ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КТИВНЫЕ МЕТОДЫ ОБУЧЕНИЯ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651932" y="1693333"/>
          <a:ext cx="10744202" cy="33841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2101"/>
                <a:gridCol w="5372101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</a:rPr>
                        <a:t>Компоненты оценивания:</a:t>
                      </a:r>
                      <a:endParaRPr lang="ru-RU" sz="18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содержание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07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- выбор методов определён содержанием темы по предмету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объяснение,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по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чему эти методы будут обеспечивать наиболее полное  усвоению учащимися темы урока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r>
                        <a:rPr lang="ru-RU" sz="1800" baseline="0" dirty="0" smtClean="0">
                          <a:solidFill>
                            <a:srgbClr val="002060"/>
                          </a:solidFill>
                        </a:rPr>
                        <a:t> м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етоды</a:t>
                      </a:r>
                      <a:r>
                        <a:rPr lang="ru-RU" sz="1800" baseline="0" dirty="0" smtClean="0">
                          <a:solidFill>
                            <a:srgbClr val="002060"/>
                          </a:solidFill>
                        </a:rPr>
                        <a:t> обучения способствуют достижению целей обучения</a:t>
                      </a:r>
                      <a:endParaRPr lang="ru-RU" sz="1800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определение направленности методов обучения на достижение целей обучения</a:t>
                      </a:r>
                    </a:p>
                    <a:p>
                      <a:endParaRPr lang="ru-RU" sz="18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- методы направлены на вовлечение обучающихся в процесс обучения</a:t>
                      </a:r>
                      <a:endParaRPr lang="ru-RU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применение методов, обеспечивающих активность обучающихся в процессе мыслительной и практической деятельности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91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7267" y="466727"/>
            <a:ext cx="10752666" cy="44767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Критерий оценивания: 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МЕТОДЫ ДИФФЕРЕНЦИАЦИИ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609601" y="1642533"/>
          <a:ext cx="10668000" cy="33841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0"/>
                <a:gridCol w="5334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</a:rPr>
                        <a:t>Компоненты оценивания:</a:t>
                      </a:r>
                      <a:endParaRPr lang="ru-RU" sz="18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содержание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177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- задания дифференцируются с учётом потребностей обучающихся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объяснение направленности заданий на потребности обучающихся (способности, </a:t>
                      </a:r>
                      <a:r>
                        <a:rPr lang="ru-RU" dirty="0" err="1" smtClean="0">
                          <a:solidFill>
                            <a:srgbClr val="002060"/>
                          </a:solidFill>
                        </a:rPr>
                        <a:t>сформированность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 навыков, интересы, тип восприятия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информации</a:t>
                      </a:r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- планируются различные способы дифференциации (задания, источники, поддержка обучающихся и др.);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</a:t>
                      </a:r>
                      <a:r>
                        <a:rPr lang="ru-RU" sz="180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способов дифференциации для поддержки обучения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- методы дифференциации способствуют достижению целей каждым обучающимся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объяснение стратегий достижения целей каждым обучающимся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79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5133" y="610659"/>
            <a:ext cx="10481734" cy="44767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Критерий оценивания: 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КРИТЕРИАЛЬНОЕ ОЦЕНИВАНИЕ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821266" y="1930400"/>
          <a:ext cx="10557934" cy="23727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78967"/>
                <a:gridCol w="5278967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</a:rPr>
                        <a:t>Компоненты оценивания:</a:t>
                      </a:r>
                      <a:endParaRPr lang="ru-RU" sz="18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содержание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21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rgbClr val="002060"/>
                          </a:solidFill>
                        </a:rPr>
                        <a:t>оценивание соответствуют целям обучения 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соотнесение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методов оценивания и цели обучения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rgbClr val="002060"/>
                          </a:solidFill>
                        </a:rPr>
                        <a:t>формативное оценивание поддерживает обучение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объяснение методов формативного оценивания</a:t>
                      </a:r>
                      <a:r>
                        <a:rPr lang="ru-RU" sz="180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способствующих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улучшению результатов обучения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rgbClr val="002060"/>
                          </a:solidFill>
                        </a:rPr>
                        <a:t>используются критерии оценивания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описание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критериев оценивания, приведение примеров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8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534" y="212729"/>
            <a:ext cx="11616266" cy="57467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Критерий оценивания: ВЫВОДЫ О ВЛИЯНИИ МИКРОПРЕПОДАВАНИЯ НА ПЛАНИРОВАНИЕ УРОКА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431798" y="2697652"/>
          <a:ext cx="11557001" cy="26468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10165"/>
                <a:gridCol w="5846836"/>
              </a:tblGrid>
              <a:tr h="3279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</a:rPr>
                        <a:t>Компоненты оценивания:</a:t>
                      </a:r>
                      <a:endParaRPr lang="ru-RU" sz="18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содержание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62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- </a:t>
                      </a:r>
                      <a:r>
                        <a:rPr lang="ru-RU" sz="1800" dirty="0" err="1" smtClean="0">
                          <a:solidFill>
                            <a:srgbClr val="002060"/>
                          </a:solidFill>
                        </a:rPr>
                        <a:t>микропреподавание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 повлияло на подходы планирования урока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выводы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о влиянии опыта </a:t>
                      </a:r>
                      <a:r>
                        <a:rPr lang="ru-RU" baseline="0" dirty="0" err="1" smtClean="0">
                          <a:solidFill>
                            <a:srgbClr val="002060"/>
                          </a:solidFill>
                        </a:rPr>
                        <a:t>микропреподавания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на планирование урока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926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- обратная связь коллег и тренера использовалась при планировании урока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выводы о влиянии обратной связи на планирование урока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685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- планируется развитие практики планирования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прогнозирование изменений в собственной практике на основе выводов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06400" y="912657"/>
            <a:ext cx="11582400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 err="1">
                <a:solidFill>
                  <a:srgbClr val="002060"/>
                </a:solidFill>
              </a:rPr>
              <a:t>Микропреподавание</a:t>
            </a:r>
            <a:r>
              <a:rPr lang="ru-RU" dirty="0">
                <a:solidFill>
                  <a:srgbClr val="002060"/>
                </a:solidFill>
              </a:rPr>
              <a:t> позволяет слушателям курсов научиться связывать опыт активного обучения с методикой, эффективно планировать, вовлекать всех обучающихся в деятельность,  делиться опытом разработки краткосрочных планов с группой, которая оценивает результаты деятельности в соответствии с критериями. </a:t>
            </a:r>
          </a:p>
          <a:p>
            <a:pPr lvl="0">
              <a:defRPr/>
            </a:pPr>
            <a:r>
              <a:rPr lang="ru-RU" dirty="0">
                <a:solidFill>
                  <a:srgbClr val="002060"/>
                </a:solidFill>
              </a:rPr>
              <a:t>Во время </a:t>
            </a:r>
            <a:r>
              <a:rPr lang="ru-RU" dirty="0" err="1">
                <a:solidFill>
                  <a:srgbClr val="002060"/>
                </a:solidFill>
              </a:rPr>
              <a:t>микропреподавания</a:t>
            </a:r>
            <a:r>
              <a:rPr lang="ru-RU" dirty="0">
                <a:solidFill>
                  <a:srgbClr val="002060"/>
                </a:solidFill>
              </a:rPr>
              <a:t> учителя демонстрируют навыки обучения, которые приобрели в период обучения на курсах и в дальнейшем будут применять в своей практике в школе.</a:t>
            </a:r>
          </a:p>
        </p:txBody>
      </p:sp>
    </p:spTree>
    <p:extLst>
      <p:ext uri="{BB962C8B-B14F-4D97-AF65-F5344CB8AC3E}">
        <p14:creationId xmlns:p14="http://schemas.microsoft.com/office/powerpoint/2010/main" val="241586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26067" y="425624"/>
            <a:ext cx="10608733" cy="490066"/>
          </a:xfr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Функции ответственного лица ЦПИ (эксперта)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</a:br>
            <a:endParaRPr lang="ru-RU" sz="24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210734" y="1900767"/>
            <a:ext cx="9417496" cy="3162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Ответственное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лицо ЦПИ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(эксперт) </a:t>
            </a:r>
            <a:r>
              <a:rPr lang="ru-RU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 </a:t>
            </a: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течение недели после Оценивания:</a:t>
            </a:r>
          </a:p>
          <a:p>
            <a:pPr marL="0" indent="355600">
              <a:buAutoNum type="arabicPeriod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Осуществляет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обзор проформ оценивания коллег и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тренера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355600">
              <a:buAutoNum type="arabicPeriod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Просматривает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видеозаписи презентаций и планов урока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Слушателей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355600">
              <a:buAutoNum type="arabicPeriod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Изучает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Формы наблюдения оценивания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презентаций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355600">
              <a:buAutoNum type="arabicPeriod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Принимает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решение «зачет» («незачет») на основе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изучения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материалов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Оценивания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355600">
              <a:buAutoNum type="arabicPeriod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Обоснование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по принятому решению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«незачёт» отправляет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ЦПИ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0" indent="355600">
              <a:buAutoNum type="arabicPeriod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Отбирает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планы уроков для рекомендации к размещению в Системно-методическом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комплексе  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00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267" y="331258"/>
            <a:ext cx="10803464" cy="42227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Принятие решения по оцениванию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1264" y="1151464"/>
            <a:ext cx="10803464" cy="283104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Решение </a:t>
            </a:r>
            <a:r>
              <a:rPr lang="ru-RU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«зачёт» </a:t>
            </a: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принимается при подтверждении </a:t>
            </a:r>
            <a:r>
              <a:rPr lang="ru-RU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оценок тренера и </a:t>
            </a: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слушателей </a:t>
            </a:r>
            <a:r>
              <a:rPr lang="ru-RU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«2» и «3</a:t>
            </a: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» </a:t>
            </a:r>
          </a:p>
          <a:p>
            <a:pPr marL="0" lv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Решение </a:t>
            </a: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«незачёт» </a:t>
            </a:r>
            <a:r>
              <a:rPr lang="ru-RU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принимается в </a:t>
            </a: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случае:</a:t>
            </a:r>
          </a:p>
          <a:p>
            <a:pPr lvl="0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обнаружения </a:t>
            </a:r>
            <a:r>
              <a:rPr lang="ru-RU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отсутствия доказательств по одному</a:t>
            </a:r>
            <a:r>
              <a:rPr lang="ru-RU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 и более критериям оценивания </a:t>
            </a: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презентации</a:t>
            </a:r>
          </a:p>
          <a:p>
            <a:pPr lvl="0">
              <a:buFontTx/>
              <a:buChar char="-"/>
            </a:pPr>
            <a:r>
              <a:rPr lang="ru-RU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п</a:t>
            </a: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лагиата</a:t>
            </a:r>
          </a:p>
          <a:p>
            <a:pPr lvl="0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отсутствия </a:t>
            </a:r>
            <a:r>
              <a:rPr lang="ru-RU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плана урока</a:t>
            </a:r>
            <a:endParaRPr lang="ru-RU" sz="24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41399" y="4133851"/>
            <a:ext cx="10667997" cy="4222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err="1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Модерация</a:t>
            </a:r>
            <a:endParaRPr lang="ru-RU" sz="1800" b="1" dirty="0">
              <a:solidFill>
                <a:srgbClr val="00206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922867" y="4978401"/>
            <a:ext cx="10786529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Модерация</a:t>
            </a: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проводится ЦПИ в случае решения Ответственного лица ЦПИ </a:t>
            </a: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(эксперта)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 оцениванию презентации </a:t>
            </a:r>
            <a:r>
              <a:rPr lang="ru-RU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«незачёт</a:t>
            </a: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0435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6278" y="2556510"/>
            <a:ext cx="7324473" cy="1325563"/>
          </a:xfrm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Спасибо за внимание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B40FD-A029-405B-BB45-053077941180}" type="slidenum">
              <a:rPr lang="ru-RU" smtClean="0"/>
              <a:t>24</a:t>
            </a:fld>
            <a:endParaRPr lang="ru-RU"/>
          </a:p>
        </p:txBody>
      </p:sp>
      <p:pic>
        <p:nvPicPr>
          <p:cNvPr id="5" name="Picture 3" descr="C:\Users\Улпан\Desktop\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824" y="6148806"/>
            <a:ext cx="12220824" cy="709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Lodtop\Dropbox\ЦПИ (1)\5.0 Logobook\00 ЦПИ Логотип\CPI_h_Logo_NIS__KZ_colo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608" y="0"/>
            <a:ext cx="2221960" cy="1152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29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3078</TotalTime>
  <Words>1549</Words>
  <Application>Microsoft Office PowerPoint</Application>
  <PresentationFormat>Произвольный</PresentationFormat>
  <Paragraphs>258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HDOfficeLightV0</vt:lpstr>
      <vt:lpstr>Процедуры и содержание оценивания  по образовательным программам курсов повышения квалификации педагогических кадров в рамках обновления содержания  среднего образования Республики Казахстан </vt:lpstr>
      <vt:lpstr>Презентация PowerPoint</vt:lpstr>
      <vt:lpstr>Форма оценивания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Подходы к оцениванию</vt:lpstr>
      <vt:lpstr>Презентация PowerPoint</vt:lpstr>
      <vt:lpstr> Функции тренера  </vt:lpstr>
      <vt:lpstr>Презентация PowerPoint</vt:lpstr>
      <vt:lpstr>Презентация PowerPoint</vt:lpstr>
      <vt:lpstr> Разъяснение проформы суммативного оценивания презентации  1 Критерий оценивания: ЦЕЛИ УРОКА  </vt:lpstr>
      <vt:lpstr>Цели обучения по математике (по учебной программе)</vt:lpstr>
      <vt:lpstr>Полезные слова, которые помогут более точно определить цели урока  К концу урока ученики смогут:</vt:lpstr>
      <vt:lpstr>  Пример цели урока  </vt:lpstr>
      <vt:lpstr> 2 Критерий оценивания: АКТИВНЫЕ МЕТОДЫ ОБУЧЕНИЯ </vt:lpstr>
      <vt:lpstr>3 Критерий оценивания: МЕТОДЫ ДИФФЕРЕНЦИАЦИИ</vt:lpstr>
      <vt:lpstr>4 Критерий оценивания: КРИТЕРИАЛЬНОЕ ОЦЕНИВАНИЕ</vt:lpstr>
      <vt:lpstr> 5 Критерий оценивания: ВЫВОДЫ О ВЛИЯНИИ МИКРОПРЕПОДАВАНИЯ НА ПЛАНИРОВАНИЕ УРОКА </vt:lpstr>
      <vt:lpstr> Функции ответственного лица ЦПИ (эксперта) </vt:lpstr>
      <vt:lpstr>Принятие решения по оцениванию презентации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Nis</dc:creator>
  <cp:lastModifiedBy>vildanova_s.cpi</cp:lastModifiedBy>
  <cp:revision>251</cp:revision>
  <cp:lastPrinted>2016-03-09T12:07:30Z</cp:lastPrinted>
  <dcterms:created xsi:type="dcterms:W3CDTF">2016-03-07T12:18:23Z</dcterms:created>
  <dcterms:modified xsi:type="dcterms:W3CDTF">2017-05-17T07:23:46Z</dcterms:modified>
</cp:coreProperties>
</file>