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10" r:id="rId2"/>
    <p:sldId id="327" r:id="rId3"/>
    <p:sldId id="338" r:id="rId4"/>
    <p:sldId id="331" r:id="rId5"/>
    <p:sldId id="349" r:id="rId6"/>
    <p:sldId id="347" r:id="rId7"/>
    <p:sldId id="329" r:id="rId8"/>
    <p:sldId id="351" r:id="rId9"/>
    <p:sldId id="390" r:id="rId10"/>
    <p:sldId id="358" r:id="rId11"/>
    <p:sldId id="353" r:id="rId12"/>
    <p:sldId id="354" r:id="rId13"/>
    <p:sldId id="355" r:id="rId14"/>
    <p:sldId id="356" r:id="rId15"/>
    <p:sldId id="357" r:id="rId16"/>
    <p:sldId id="359" r:id="rId17"/>
    <p:sldId id="395" r:id="rId18"/>
    <p:sldId id="396" r:id="rId19"/>
    <p:sldId id="360" r:id="rId20"/>
    <p:sldId id="393" r:id="rId21"/>
    <p:sldId id="377" r:id="rId22"/>
    <p:sldId id="391" r:id="rId23"/>
    <p:sldId id="361" r:id="rId24"/>
    <p:sldId id="340" r:id="rId25"/>
    <p:sldId id="379" r:id="rId26"/>
    <p:sldId id="364" r:id="rId27"/>
    <p:sldId id="385" r:id="rId28"/>
    <p:sldId id="371" r:id="rId29"/>
    <p:sldId id="380" r:id="rId30"/>
    <p:sldId id="386" r:id="rId31"/>
    <p:sldId id="367" r:id="rId32"/>
    <p:sldId id="392" r:id="rId33"/>
    <p:sldId id="337" r:id="rId34"/>
    <p:sldId id="383" r:id="rId35"/>
    <p:sldId id="336" r:id="rId36"/>
    <p:sldId id="326" r:id="rId37"/>
    <p:sldId id="387" r:id="rId38"/>
    <p:sldId id="346" r:id="rId39"/>
    <p:sldId id="388" r:id="rId40"/>
    <p:sldId id="389" r:id="rId4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CC0000"/>
    <a:srgbClr val="0099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0" autoAdjust="0"/>
    <p:restoredTop sz="94660"/>
  </p:normalViewPr>
  <p:slideViewPr>
    <p:cSldViewPr>
      <p:cViewPr varScale="1">
        <p:scale>
          <a:sx n="101" d="100"/>
          <a:sy n="101" d="100"/>
        </p:scale>
        <p:origin x="72" y="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5476C-AC62-4E72-8F21-BF0069F910C7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54FAB-BCEE-4561-A850-7B50D063560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2B54FAB-BCEE-4561-A850-7B50D063560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696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3513AE-E57F-484D-B5F4-6F9EBCB1E0D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270660-73AE-4789-82B2-65B32655F8B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B86D44-2A83-498D-B32E-0874090C00A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C7BAE5-E5A4-4CD8-BA6B-4700817A6DA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2606D1-0375-41B3-B3BD-79BB4594A8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CBF63-B4DD-429F-AD96-0011689E6F0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E31983-ABA9-4843-8244-A7F92526592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97276F-B0FD-458D-81CB-249A12DE266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8931A9-172D-4260-9BCB-79FDF63FB19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A27D54-BA05-4AAA-B47F-F19AE9CCD35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D81CA2-FE27-4093-87E4-CDFAF760EFB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66"/>
            </a:gs>
            <a:gs pos="100000">
              <a:srgbClr val="FFCC66">
                <a:gamma/>
                <a:tint val="55294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6BCC35F-D290-49B6-8879-2C2201347836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png"/><Relationship Id="rId3" Type="http://schemas.openxmlformats.org/officeDocument/2006/relationships/image" Target="../media/image17.gif"/><Relationship Id="rId7" Type="http://schemas.openxmlformats.org/officeDocument/2006/relationships/image" Target="../media/image21.jpe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0.png"/><Relationship Id="rId7" Type="http://schemas.openxmlformats.org/officeDocument/2006/relationships/image" Target="../media/image53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42.gif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jpeg"/><Relationship Id="rId7" Type="http://schemas.openxmlformats.org/officeDocument/2006/relationships/image" Target="../media/image67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78.png"/><Relationship Id="rId12" Type="http://schemas.openxmlformats.org/officeDocument/2006/relationships/image" Target="../media/image8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7.png"/><Relationship Id="rId11" Type="http://schemas.openxmlformats.org/officeDocument/2006/relationships/image" Target="../media/image82.jpeg"/><Relationship Id="rId5" Type="http://schemas.openxmlformats.org/officeDocument/2006/relationships/image" Target="../media/image76.png"/><Relationship Id="rId15" Type="http://schemas.openxmlformats.org/officeDocument/2006/relationships/image" Target="../media/image86.png"/><Relationship Id="rId10" Type="http://schemas.openxmlformats.org/officeDocument/2006/relationships/image" Target="../media/image81.jpeg"/><Relationship Id="rId4" Type="http://schemas.openxmlformats.org/officeDocument/2006/relationships/image" Target="../media/image75.emf"/><Relationship Id="rId9" Type="http://schemas.openxmlformats.org/officeDocument/2006/relationships/image" Target="../media/image80.jpeg"/><Relationship Id="rId14" Type="http://schemas.openxmlformats.org/officeDocument/2006/relationships/image" Target="../media/image8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88.jpeg"/><Relationship Id="rId7" Type="http://schemas.openxmlformats.org/officeDocument/2006/relationships/image" Target="../media/image92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eg"/><Relationship Id="rId5" Type="http://schemas.openxmlformats.org/officeDocument/2006/relationships/image" Target="../media/image90.png"/><Relationship Id="rId4" Type="http://schemas.openxmlformats.org/officeDocument/2006/relationships/image" Target="../media/image8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herapy.by/therapy/pesochnaya_terapiya/" TargetMode="Externa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7" Type="http://schemas.openxmlformats.org/officeDocument/2006/relationships/image" Target="../media/image121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cuxolog.ru/kukloterapiya" TargetMode="External"/><Relationship Id="rId4" Type="http://schemas.openxmlformats.org/officeDocument/2006/relationships/image" Target="../media/image1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jpeg"/><Relationship Id="rId5" Type="http://schemas.openxmlformats.org/officeDocument/2006/relationships/image" Target="../media/image131.png"/><Relationship Id="rId4" Type="http://schemas.openxmlformats.org/officeDocument/2006/relationships/image" Target="../media/image130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4" Type="http://schemas.openxmlformats.org/officeDocument/2006/relationships/image" Target="../media/image149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Users\ww\Desktop\Обои для слайдов\579201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03448"/>
            <a:ext cx="9324975" cy="699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627784" y="90872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Школа-интернат  общего типа № 10  </a:t>
            </a:r>
          </a:p>
          <a:p>
            <a:pPr algn="ctr"/>
            <a:r>
              <a:rPr lang="ru-RU" sz="14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отдела образования </a:t>
            </a:r>
            <a:r>
              <a:rPr lang="ru-RU" sz="1400" b="1" i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Бурабайского</a:t>
            </a:r>
            <a:r>
              <a:rPr lang="ru-RU" sz="14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района</a:t>
            </a:r>
            <a:endParaRPr lang="ru-RU" sz="1400" b="1" i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27784" y="1736245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3200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«Актуальные психотехники в работе педагога-психолога»</a:t>
            </a:r>
            <a:endParaRPr lang="ru-RU" sz="3200" i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23928" y="3717032"/>
            <a:ext cx="44999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kern="0" cap="all" dirty="0" smtClean="0">
                <a:solidFill>
                  <a:schemeClr val="accent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ПЕДАГОГ-ПСИХОЛОГ    Лазаренко </a:t>
            </a:r>
            <a:r>
              <a:rPr lang="ru-RU" sz="1400" b="1" i="1" kern="0" cap="all" dirty="0" err="1">
                <a:solidFill>
                  <a:schemeClr val="accent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м.в</a:t>
            </a:r>
            <a:r>
              <a:rPr lang="ru-RU" sz="1400" b="1" i="1" kern="0" cap="all" dirty="0">
                <a:solidFill>
                  <a:schemeClr val="accent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ru-RU" sz="1400" b="1" i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advTm="51399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88641"/>
            <a:ext cx="7772400" cy="1152128"/>
          </a:xfrm>
        </p:spPr>
        <p:txBody>
          <a:bodyPr/>
          <a:lstStyle/>
          <a:p>
            <a:r>
              <a:rPr lang="ru-RU" sz="3600" cap="none" dirty="0" smtClean="0">
                <a:solidFill>
                  <a:srgbClr val="CC0000"/>
                </a:solidFill>
                <a:latin typeface="Georgia" pitchFamily="18" charset="0"/>
              </a:rPr>
              <a:t>               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87624" y="117040"/>
            <a:ext cx="6457296" cy="2060848"/>
          </a:xfrm>
        </p:spPr>
        <p:txBody>
          <a:bodyPr/>
          <a:lstStyle/>
          <a:p>
            <a:pPr lvl="0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800" b="1" dirty="0" smtClean="0">
                <a:solidFill>
                  <a:srgbClr val="CC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СКАЗКОТЕРАПИЯ </a:t>
            </a:r>
            <a:r>
              <a:rPr lang="ru-RU" sz="2800" b="1" dirty="0" smtClean="0">
                <a:solidFill>
                  <a:srgbClr val="CC0000"/>
                </a:solidFill>
                <a:latin typeface="Georgia" pitchFamily="18" charset="0"/>
                <a:ea typeface="+mj-ea"/>
                <a:cs typeface="+mj-cs"/>
              </a:rPr>
              <a:t>-</a:t>
            </a:r>
            <a:r>
              <a:rPr lang="ru-RU" sz="2800" b="1" i="1" cap="all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э</a:t>
            </a:r>
            <a:r>
              <a:rPr lang="ru-RU" b="1" i="1" cap="all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то лечение сказками, которые живут в нашей душе и просыпаются </a:t>
            </a:r>
          </a:p>
          <a:p>
            <a:pPr lvl="0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b="1" i="1" cap="all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тот или иной момент жизни.</a:t>
            </a:r>
          </a:p>
          <a:p>
            <a:pPr lvl="0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43865" y="2177888"/>
            <a:ext cx="8496944" cy="2973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tabLst>
                <a:tab pos="457200" algn="l"/>
              </a:tabLst>
            </a:pPr>
            <a:endParaRPr lang="ru-RU" sz="2000" kern="0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tabLst>
                <a:tab pos="457200" algn="l"/>
              </a:tabLst>
            </a:pPr>
            <a:endParaRPr lang="ru-RU" sz="2000" kern="0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ru-RU" sz="2000" kern="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</a:t>
            </a:r>
            <a:r>
              <a:rPr lang="ru-RU" sz="20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 сказкой направлена непосредственно на лечение и помощь клиенту. </a:t>
            </a:r>
            <a:r>
              <a:rPr lang="ru-RU" sz="2000" kern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Сказкотерапевт</a:t>
            </a:r>
            <a:r>
              <a:rPr lang="ru-RU" sz="20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создает условия, в которых клиент, работая со сказкой (читая, придумывая, разыгрывая, продолжая), находит решения своих жизненных трудностей и проблем. </a:t>
            </a:r>
          </a:p>
          <a:p>
            <a:pPr lvl="0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tabLst>
                <a:tab pos="457200" algn="l"/>
              </a:tabLst>
            </a:pPr>
            <a:endParaRPr lang="ru-RU" sz="2000" kern="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ru-RU" sz="2000" kern="0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Формы работы</a:t>
            </a:r>
            <a:r>
              <a:rPr lang="ru-RU" sz="20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2000" kern="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индивидуальные            групповые</a:t>
            </a:r>
            <a:endParaRPr lang="ru-RU" sz="16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 descr="https://go1.imgsmail.ru/imgpreview?key=3ce2e3cf1621ebd6&amp;mb=imgdb_preview_18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1565">
            <a:off x="7392223" y="673126"/>
            <a:ext cx="1355187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52969">
            <a:off x="6538033" y="4759515"/>
            <a:ext cx="1629321" cy="11888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27990">
            <a:off x="3824327" y="5010424"/>
            <a:ext cx="1568370" cy="1132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6243"/>
            <a:ext cx="1296144" cy="140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631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332657"/>
            <a:ext cx="6082953" cy="2664295"/>
          </a:xfrm>
        </p:spPr>
        <p:txBody>
          <a:bodyPr/>
          <a:lstStyle/>
          <a:p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600" y="4077072"/>
            <a:ext cx="7772400" cy="2016224"/>
          </a:xfrm>
        </p:spPr>
        <p:txBody>
          <a:bodyPr/>
          <a:lstStyle/>
          <a:p>
            <a:endParaRPr lang="ru-RU" sz="32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/>
            </a:endParaRPr>
          </a:p>
          <a:p>
            <a:endParaRPr lang="ru-RU" sz="32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/>
            </a:endParaRPr>
          </a:p>
        </p:txBody>
      </p:sp>
      <p:pic>
        <p:nvPicPr>
          <p:cNvPr id="4098" name="Picture 2" descr="http://img1.liveinternet.ru/images/attach/c/6/93/151/93151117_skaz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7"/>
            <a:ext cx="7560840" cy="612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2584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579" y="404664"/>
            <a:ext cx="7772400" cy="829450"/>
          </a:xfrm>
        </p:spPr>
        <p:txBody>
          <a:bodyPr/>
          <a:lstStyle/>
          <a:p>
            <a:r>
              <a:rPr lang="ru-RU" dirty="0" smtClean="0"/>
              <a:t>       </a:t>
            </a:r>
            <a:r>
              <a:rPr lang="ru-RU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</a:t>
            </a:r>
            <a:r>
              <a:rPr lang="ru-RU" sz="2800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сказкотерапии</a:t>
            </a:r>
            <a:endParaRPr lang="ru-RU" sz="28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234114"/>
            <a:ext cx="7772400" cy="4104456"/>
          </a:xfr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ru-RU" sz="1400" i="1" kern="1200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принцип</a:t>
            </a:r>
            <a:r>
              <a:rPr lang="ru-RU" sz="1400" kern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донести до сознания ребенка, подростка, взрослого информацию о базовых жизненных ценностях. </a:t>
            </a:r>
          </a:p>
          <a:p>
            <a:pPr lvl="0">
              <a:spcBef>
                <a:spcPct val="0"/>
              </a:spcBef>
            </a:pPr>
            <a:endParaRPr lang="ru-RU" sz="1400" kern="12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Bef>
                <a:spcPct val="0"/>
              </a:spcBef>
            </a:pPr>
            <a:r>
              <a:rPr lang="ru-RU" sz="1400" i="1" kern="12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принцип</a:t>
            </a:r>
            <a:r>
              <a:rPr lang="ru-RU" sz="1400" kern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1400" i="1" kern="12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kern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ru-RU" sz="1400" kern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 Жизненной Силы. Для положительных изменений нужна Жизненная Сила. Многие люди самостоятельно меняют свою жизнь – им хватает силы ,а другие испытывают нехватку жизненной силы. </a:t>
            </a:r>
            <a:r>
              <a:rPr lang="ru-RU" sz="1400" kern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Источник </a:t>
            </a:r>
            <a:r>
              <a:rPr lang="ru-RU" sz="1400" kern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Жизненной Силы завален камнями. Эти камни – сомнения, разочарования, «программы </a:t>
            </a:r>
            <a:r>
              <a:rPr lang="ru-RU" sz="1400" kern="1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неуспешности</a:t>
            </a:r>
            <a:r>
              <a:rPr lang="ru-RU" sz="1400" kern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», жизненные впечатления травматического характера</a:t>
            </a:r>
            <a:r>
              <a:rPr lang="ru-RU" sz="1400" kern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0">
              <a:spcBef>
                <a:spcPct val="0"/>
              </a:spcBef>
            </a:pPr>
            <a:endParaRPr lang="ru-RU" sz="1400" kern="12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Bef>
                <a:spcPct val="0"/>
              </a:spcBef>
            </a:pPr>
            <a:r>
              <a:rPr lang="ru-RU" sz="1400" i="1" kern="1200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ru-RU" sz="1400" i="1" kern="12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</a:t>
            </a:r>
            <a:r>
              <a:rPr lang="ru-RU" sz="1400" kern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– принцип многогранности. </a:t>
            </a:r>
            <a:r>
              <a:rPr lang="ru-RU" sz="1400" kern="1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Сказкотерапевт</a:t>
            </a:r>
            <a:r>
              <a:rPr lang="ru-RU" sz="1400" kern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воспринимает любую жизненную ситуацию и сказочную историю, как кристалл со множеством граней или пирог со множеством слоев. «Проблемное видение» ситуации возникает тогда, когда рассматривается лишь одна или две ее грани. В то же время их значительно больше. На основании третьего принципа </a:t>
            </a:r>
            <a:r>
              <a:rPr lang="ru-RU" sz="1400" kern="1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Сказкотерапевт</a:t>
            </a:r>
            <a:r>
              <a:rPr lang="ru-RU" sz="1400" kern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старается изменить отношение человека к ситуации за счет рассмотрения наибольшего спектра ее граней.</a:t>
            </a:r>
            <a:endParaRPr lang="ru-RU" sz="1100" kern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ct val="0"/>
              </a:spcBef>
            </a:pPr>
            <a:r>
              <a:rPr lang="ru-RU" sz="1400" i="1" kern="1200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 </a:t>
            </a:r>
            <a:r>
              <a:rPr lang="ru-RU" sz="1400" i="1" kern="12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</a:t>
            </a:r>
            <a:r>
              <a:rPr lang="ru-RU" sz="1400" kern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– связь между реальностями. </a:t>
            </a:r>
            <a:r>
              <a:rPr lang="ru-RU" sz="1400" kern="1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Сказкотерапевт</a:t>
            </a:r>
            <a:r>
              <a:rPr lang="ru-RU" sz="1400" kern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балансирует между реальностями – социальной и тонкой. Ресурсы тонкой психической реальности перемещают клиента в социальный контекст и вплетают в его жизненную практику.</a:t>
            </a:r>
            <a:endParaRPr lang="ru-RU" sz="1400" kern="1200" dirty="0">
              <a:solidFill>
                <a:srgbClr val="000000"/>
              </a:solidFill>
              <a:latin typeface="Arial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4941168"/>
            <a:ext cx="2520280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15994"/>
            <a:ext cx="1213209" cy="1018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3468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79" y="4406901"/>
            <a:ext cx="4824537" cy="966316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808" y="1916832"/>
            <a:ext cx="6768752" cy="3888432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143719"/>
            <a:ext cx="6336704" cy="548978"/>
          </a:xfrm>
        </p:spPr>
        <p:txBody>
          <a:bodyPr/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СКАЗКИ</a:t>
            </a:r>
            <a:endParaRPr lang="ru-R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177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196752"/>
            <a:ext cx="7772400" cy="576063"/>
          </a:xfrm>
        </p:spPr>
        <p:txBody>
          <a:bodyPr/>
          <a:lstStyle/>
          <a:p>
            <a:endParaRPr lang="ru-RU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89051" y="5697609"/>
            <a:ext cx="7772400" cy="42841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194" name="Picture 2" descr="http://images.myshared.ru/4/67990/slide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8881939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91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7743" y="189426"/>
            <a:ext cx="7848872" cy="936103"/>
          </a:xfrm>
        </p:spPr>
        <p:txBody>
          <a:bodyPr/>
          <a:lstStyle/>
          <a:p>
            <a:pPr lvl="0" indent="539750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</a:pPr>
            <a:r>
              <a:rPr lang="ru-RU" sz="2800" i="1" cap="none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sz="2800" i="1" cap="none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комплексной </a:t>
            </a:r>
            <a:r>
              <a:rPr lang="ru-RU" sz="2800" i="1" cap="none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сказкотерапии</a:t>
            </a:r>
            <a:r>
              <a:rPr lang="ru-RU" sz="2800" i="1" cap="none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включает </a:t>
            </a:r>
            <a:r>
              <a:rPr lang="ru-RU" sz="2800" i="1" cap="none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cap="none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i="1" cap="none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i="1" cap="none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i="1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461620" y="2282688"/>
            <a:ext cx="344995" cy="72658"/>
          </a:xfrm>
        </p:spPr>
        <p:txBody>
          <a:bodyPr/>
          <a:lstStyle/>
          <a:p>
            <a:pPr lvl="0" indent="539750" algn="just">
              <a:lnSpc>
                <a:spcPct val="107000"/>
              </a:lnSpc>
              <a:spcAft>
                <a:spcPts val="0"/>
              </a:spcAft>
            </a:pPr>
            <a:endParaRPr lang="ru-RU" i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539750" algn="just">
              <a:lnSpc>
                <a:spcPct val="107000"/>
              </a:lnSpc>
              <a:spcAft>
                <a:spcPts val="0"/>
              </a:spcAft>
            </a:pPr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539750" algn="just">
              <a:lnSpc>
                <a:spcPct val="107000"/>
              </a:lnSpc>
              <a:spcAft>
                <a:spcPts val="0"/>
              </a:spcAft>
            </a:pPr>
            <a:endParaRPr lang="ru-RU" i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539750" algn="just">
              <a:lnSpc>
                <a:spcPct val="107000"/>
              </a:lnSpc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</a:endParaRPr>
          </a:p>
          <a:p>
            <a:pPr lvl="0" indent="539750" algn="just">
              <a:lnSpc>
                <a:spcPct val="107000"/>
              </a:lnSpc>
              <a:spcAft>
                <a:spcPts val="0"/>
              </a:spcAft>
            </a:pPr>
            <a:endParaRPr lang="ru-RU" dirty="0">
              <a:solidFill>
                <a:srgbClr val="000000"/>
              </a:solidFill>
            </a:endParaRPr>
          </a:p>
          <a:p>
            <a:pPr lvl="0" indent="539750" algn="just">
              <a:lnSpc>
                <a:spcPct val="107000"/>
              </a:lnSpc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</a:endParaRPr>
          </a:p>
          <a:p>
            <a:pPr indent="539750" algn="just">
              <a:lnSpc>
                <a:spcPct val="107000"/>
              </a:lnSpc>
              <a:spcAft>
                <a:spcPts val="0"/>
              </a:spcAft>
            </a:pPr>
            <a:endParaRPr lang="ru-RU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28540" y="1246193"/>
            <a:ext cx="317190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игра-терапия,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-арт-терапия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-песочная терапия,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куклотерапия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сказкотерапия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-проективная психодиагностика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8" name="Picture 8" descr="http://edumarket.ru/images/company/img198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14" y="-1712158"/>
            <a:ext cx="960041" cy="979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0" name="Picture 30" descr="http://mymagickey.com/images/visforms/sand_therap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0" y="122834"/>
            <a:ext cx="1897443" cy="12601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5870" y="4077072"/>
            <a:ext cx="2966958" cy="2011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2200" y="3429000"/>
            <a:ext cx="2304256" cy="18788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608" y="2060848"/>
            <a:ext cx="2448272" cy="16354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6136" y="773120"/>
            <a:ext cx="3206774" cy="1926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548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043454"/>
            <a:ext cx="8229600" cy="1453340"/>
          </a:xfrm>
        </p:spPr>
        <p:txBody>
          <a:bodyPr/>
          <a:lstStyle/>
          <a:p>
            <a:r>
              <a:rPr lang="ru-RU" sz="3600" b="1" dirty="0" err="1" smtClean="0">
                <a:solidFill>
                  <a:schemeClr val="accent2"/>
                </a:solidFill>
                <a:latin typeface="Georgia" pitchFamily="18" charset="0"/>
              </a:rPr>
              <a:t>Игратерапия</a:t>
            </a:r>
            <a:endParaRPr lang="ru-RU" sz="3600" b="1" dirty="0">
              <a:solidFill>
                <a:schemeClr val="accent2"/>
              </a:solidFill>
              <a:latin typeface="Georgia" pitchFamily="18" charset="0"/>
            </a:endParaRPr>
          </a:p>
        </p:txBody>
      </p:sp>
      <p:pic>
        <p:nvPicPr>
          <p:cNvPr id="4" name="Рисунок 3" descr="444085493fe10cec92e2896d3107bf6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04496" y="86548"/>
            <a:ext cx="1979016" cy="1572369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" y="79927"/>
            <a:ext cx="2392421" cy="1836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27330" y="13339"/>
            <a:ext cx="2340370" cy="1791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P101003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2742" y="4808693"/>
            <a:ext cx="2533155" cy="1895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-294755" y="6340847"/>
            <a:ext cx="33947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B050"/>
                </a:solidFill>
                <a:effectLst/>
                <a:uLnTx/>
                <a:uFillTx/>
                <a:latin typeface="Calibri"/>
              </a:rPr>
              <a:t>Игра «Автомобиль</a:t>
            </a:r>
            <a:endParaRPr kumimoji="0" lang="ru-RU" sz="1600" b="1" i="1" u="none" strike="noStrike" kern="1200" cap="none" spc="0" normalizeH="0" baseline="0" noProof="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00B05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9" name="Рисунок 8" descr="IMG_000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39700" y="4724550"/>
            <a:ext cx="2696721" cy="1954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5958459" y="6340847"/>
            <a:ext cx="38157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Игра «Корзина покупателя»</a:t>
            </a:r>
          </a:p>
        </p:txBody>
      </p:sp>
      <p:pic>
        <p:nvPicPr>
          <p:cNvPr id="11" name="Picture 2" descr="C:\Users\Evgenia\Desktop\Фото005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75460" y="4671551"/>
            <a:ext cx="2747797" cy="206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2742" y="2056004"/>
            <a:ext cx="2736452" cy="2017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7955" y="2056004"/>
            <a:ext cx="2414556" cy="18716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67222" y="1976912"/>
            <a:ext cx="1749315" cy="2216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83620" y="2608661"/>
            <a:ext cx="1463167" cy="1956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0966" y="3597983"/>
            <a:ext cx="2580765" cy="40171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6489443" y="3453700"/>
            <a:ext cx="26872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B050"/>
                </a:solidFill>
                <a:latin typeface="Calibri"/>
              </a:rPr>
              <a:t>Игра </a:t>
            </a:r>
            <a:r>
              <a:rPr lang="ru-RU" sz="1600" b="1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B050"/>
                </a:solidFill>
                <a:latin typeface="Calibri"/>
              </a:rPr>
              <a:t>«Молекулы и атомы»</a:t>
            </a:r>
            <a:endParaRPr lang="ru-RU" sz="1600" b="1" i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00B05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832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2656"/>
            <a:ext cx="7772400" cy="1800199"/>
          </a:xfrm>
        </p:spPr>
        <p:txBody>
          <a:bodyPr/>
          <a:lstStyle/>
          <a:p>
            <a:pPr algn="ctr"/>
            <a:r>
              <a:rPr lang="ru-RU" sz="18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игра с хорошо знакомыми в быту предметами дает возможность расширить сферу социального ориентирование ребенка.</a:t>
            </a:r>
            <a:br>
              <a:rPr lang="ru-RU" sz="18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Коррекционная работа основывается на изучении уже сложившихся форм игровой деятельности и ее нарушений</a:t>
            </a:r>
            <a:endParaRPr lang="ru-RU" sz="18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0241">
            <a:off x="328120" y="2193590"/>
            <a:ext cx="2532096" cy="3157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4377" y="2276872"/>
            <a:ext cx="2448272" cy="2211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29414">
            <a:off x="6453910" y="1783405"/>
            <a:ext cx="2808312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5085184"/>
            <a:ext cx="2715304" cy="16334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082" y="4288591"/>
            <a:ext cx="1558702" cy="238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927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50818"/>
            <a:ext cx="8892480" cy="1362075"/>
          </a:xfrm>
        </p:spPr>
        <p:txBody>
          <a:bodyPr/>
          <a:lstStyle/>
          <a:p>
            <a:endParaRPr lang="ru-RU" sz="1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50818"/>
            <a:ext cx="8892480" cy="506983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218255" y="5339055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АРТ-ТЕРАПИЯ</a:t>
            </a:r>
            <a:r>
              <a:rPr lang="ru-RU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-система </a:t>
            </a:r>
            <a:r>
              <a:rPr lang="ru-RU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психологических </a:t>
            </a:r>
            <a:r>
              <a:rPr lang="ru-RU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психофизических лечебно-коррекционных воздействий, основанных на занятиях клиента изобразительной деятельностью, построении и развитии психотерапевтических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177390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229600" cy="1143000"/>
          </a:xfrm>
        </p:spPr>
        <p:txBody>
          <a:bodyPr/>
          <a:lstStyle/>
          <a:p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“Class – art”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/>
            </a:r>
            <a:b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</a:b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«Роспись на стекле»</a:t>
            </a:r>
            <a: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Calibri"/>
              </a:rPr>
              <a:t/>
            </a:r>
            <a:b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Calibri"/>
              </a:rPr>
            </a:b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FFFFCC"/>
              </a:buClr>
              <a:buSzPct val="60000"/>
              <a:buNone/>
              <a:defRPr/>
            </a:pPr>
            <a:r>
              <a:rPr lang="ru-RU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-Творческое самовыражение;</a:t>
            </a:r>
          </a:p>
          <a:p>
            <a:pPr marL="0" lvl="0" indent="0">
              <a:buClr>
                <a:srgbClr val="FFFFCC"/>
              </a:buClr>
              <a:buSzPct val="60000"/>
              <a:buNone/>
              <a:defRPr/>
            </a:pPr>
            <a:r>
              <a:rPr lang="ru-RU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-Развитие сенсорно-перцептивной психомоторной сфер;</a:t>
            </a:r>
          </a:p>
          <a:p>
            <a:pPr marL="0" lvl="0" indent="0">
              <a:buClr>
                <a:srgbClr val="FFFFCC"/>
              </a:buClr>
              <a:buSzPct val="60000"/>
              <a:buNone/>
              <a:defRPr/>
            </a:pPr>
            <a:r>
              <a:rPr lang="ru-RU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-Развитие познавательных процессов;</a:t>
            </a:r>
          </a:p>
          <a:p>
            <a:pPr marL="0" lvl="0" indent="0">
              <a:buClr>
                <a:srgbClr val="FFFFCC"/>
              </a:buClr>
              <a:buSzPct val="60000"/>
              <a:buNone/>
              <a:defRPr/>
            </a:pPr>
            <a:r>
              <a:rPr lang="ru-RU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-Развитие коммуникативной среды;</a:t>
            </a:r>
          </a:p>
          <a:p>
            <a:pPr marL="0" lvl="0" indent="0">
              <a:buClr>
                <a:srgbClr val="FFFFCC"/>
              </a:buClr>
              <a:buSzPct val="60000"/>
              <a:buNone/>
              <a:defRPr/>
            </a:pPr>
            <a:r>
              <a:rPr lang="ru-RU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-Гармонизация и развитие эмоционально волевой сферы;</a:t>
            </a:r>
          </a:p>
          <a:p>
            <a:pPr marL="0" lvl="0" indent="0">
              <a:buClr>
                <a:srgbClr val="FFFFCC"/>
              </a:buClr>
              <a:buSzPct val="60000"/>
              <a:buNone/>
              <a:defRPr/>
            </a:pPr>
            <a:r>
              <a:rPr lang="ru-RU"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-Развитие речи.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12641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229600" cy="597666"/>
          </a:xfrm>
        </p:spPr>
        <p:txBody>
          <a:bodyPr/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i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</a:rPr>
              <a:t/>
            </a:r>
            <a:br>
              <a:rPr lang="ru-RU" sz="2800" b="1" i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</a:rPr>
            </a:br>
            <a: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</a:rPr>
              <a:t/>
            </a:r>
            <a:b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</a:rPr>
            </a:br>
            <a:r>
              <a:rPr lang="ru-RU" sz="2800" b="1" i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 </a:t>
            </a:r>
            <a: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i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Роспись </a:t>
            </a:r>
            <a: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стекле»</a:t>
            </a:r>
            <a:b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435280" cy="55762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IMG_0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9197" y="1311964"/>
            <a:ext cx="3507418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00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2632" y="3075475"/>
            <a:ext cx="3239688" cy="1818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00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3324483"/>
            <a:ext cx="2952328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001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806" y="1196752"/>
            <a:ext cx="3641950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_001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355798" y="5205918"/>
            <a:ext cx="2750958" cy="1398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_001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40152" y="5335121"/>
            <a:ext cx="2592288" cy="1398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52523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850"/>
          </a:xfrm>
        </p:spPr>
        <p:txBody>
          <a:bodyPr/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i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n-ea"/>
                <a:cs typeface="+mn-cs"/>
              </a:rPr>
              <a:t/>
            </a:r>
            <a:br>
              <a:rPr lang="ru-RU" sz="2800" b="1" i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 </a:t>
            </a:r>
            <a:r>
              <a:rPr lang="ru-RU" sz="2800" b="1" i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                             </a:t>
            </a:r>
          </a:p>
          <a:p>
            <a:pPr marL="0" indent="0">
              <a:buNone/>
            </a:pPr>
            <a:endParaRPr lang="ru-RU" sz="2800" b="1" i="1" kern="120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  <a:ea typeface="+mj-ea"/>
              <a:cs typeface="+mj-cs"/>
            </a:endParaRPr>
          </a:p>
          <a:p>
            <a:pPr marL="0" indent="0">
              <a:buNone/>
            </a:pPr>
            <a:endParaRPr lang="ru-RU" sz="2800" b="1" i="1" kern="1200" dirty="0" smtClean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libri"/>
              <a:ea typeface="+mj-ea"/>
              <a:cs typeface="+mj-cs"/>
            </a:endParaRPr>
          </a:p>
          <a:p>
            <a:pPr marL="0" indent="0">
              <a:buNone/>
            </a:pPr>
            <a:r>
              <a:rPr lang="ru-RU" sz="2800" b="1" i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                                    </a:t>
            </a:r>
            <a:endParaRPr lang="ru-RU" dirty="0"/>
          </a:p>
        </p:txBody>
      </p:sp>
      <p:pic>
        <p:nvPicPr>
          <p:cNvPr id="4" name="Рисунок 3" descr="IMG_00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8565" y="971532"/>
            <a:ext cx="3334870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00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40582" y="1043188"/>
            <a:ext cx="3334870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G:\Анимашки\paint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4628" y="2471212"/>
            <a:ext cx="1891491" cy="2182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002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7116" y="3764927"/>
            <a:ext cx="3334871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_002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78760" y="3829110"/>
            <a:ext cx="3196692" cy="17946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286000" y="2598004"/>
            <a:ext cx="4572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2800" b="1" i="1" u="none" strike="noStrike" kern="1200" cap="none" spc="0" normalizeH="0" baseline="0" noProof="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800" b="1" i="1" u="none" strike="noStrike" kern="1200" cap="none" spc="0" normalizeH="0" baseline="0" noProof="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2800" b="1" i="1" u="none" strike="noStrike" kern="1200" cap="none" spc="0" normalizeH="0" baseline="0" noProof="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03848" y="198596"/>
            <a:ext cx="25676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Автопортрет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124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7504" y="1196752"/>
            <a:ext cx="7704856" cy="2492990"/>
          </a:xfrm>
          <a:prstGeom prst="rect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развивает фантазию и воображение;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помогает ориентироваться в мире вещей посредством их моделирования в ином материале;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формирует у детей умение действовать во внутреннем плане;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способствуют развитию моторики, становлению произвольной регуляции деятельности.</a:t>
            </a:r>
          </a:p>
          <a:p>
            <a:pPr marL="342900" marR="0" lvl="0" indent="-34290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5" name="Блок-схема: карточка 4"/>
          <p:cNvSpPr/>
          <p:nvPr/>
        </p:nvSpPr>
        <p:spPr>
          <a:xfrm>
            <a:off x="4038604" y="210924"/>
            <a:ext cx="4826000" cy="792163"/>
          </a:xfrm>
          <a:prstGeom prst="flowChartPunchedCard">
            <a:avLst/>
          </a:prstGeom>
          <a:solidFill>
            <a:srgbClr val="4F81B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Рисунок настроение в красках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7" descr="G:\Анимашки\5f7c716bc59b2f7faa423f136598b25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5878513"/>
            <a:ext cx="4032250" cy="97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10" y="4540845"/>
            <a:ext cx="2095102" cy="149948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1604" y="4537819"/>
            <a:ext cx="2245083" cy="14401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238" y="3385718"/>
            <a:ext cx="2643857" cy="198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521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i="1" kern="1200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Рисуем свое настроение</a:t>
            </a:r>
            <a:br>
              <a:rPr lang="ru-RU" sz="2800" b="1" i="1" kern="1200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3" descr="Изображение 09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4849" t="18504" b="-1019"/>
          <a:stretch>
            <a:fillRect/>
          </a:stretch>
        </p:blipFill>
        <p:spPr bwMode="auto">
          <a:xfrm>
            <a:off x="3059832" y="1844824"/>
            <a:ext cx="2859556" cy="2850017"/>
          </a:xfrm>
          <a:prstGeom prst="rect">
            <a:avLst/>
          </a:prstGeom>
          <a:ln w="57150">
            <a:solidFill>
              <a:srgbClr val="FFC000"/>
            </a:solidFill>
          </a:ln>
          <a:effectLst>
            <a:softEdge rad="112500"/>
          </a:effec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035300"/>
            <a:ext cx="2928938" cy="382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20085" y="3035300"/>
            <a:ext cx="2770187" cy="361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G:\Анимашки\paint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738" y="5084763"/>
            <a:ext cx="12382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Фото-042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448" y="194365"/>
            <a:ext cx="2286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3" descr="C:\Users\Evgenia\Desktop\Фото006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62067" y="33933"/>
            <a:ext cx="2699792" cy="2024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6688" y="692696"/>
            <a:ext cx="926672" cy="1304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81586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9036" y="133044"/>
            <a:ext cx="3312368" cy="490302"/>
          </a:xfrm>
        </p:spPr>
        <p:txBody>
          <a:bodyPr/>
          <a:lstStyle/>
          <a:p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детьми с ОВ</a:t>
            </a:r>
            <a:endParaRPr lang="ru-RU" sz="2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4738">
            <a:off x="2396000" y="701649"/>
            <a:ext cx="2561276" cy="1540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053" y="5185326"/>
            <a:ext cx="2839324" cy="1580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2041">
            <a:off x="6589539" y="3064867"/>
            <a:ext cx="2376264" cy="1717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2820">
            <a:off x="324512" y="4234238"/>
            <a:ext cx="3312368" cy="1992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2511">
            <a:off x="5747322" y="369003"/>
            <a:ext cx="3199683" cy="1924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3413">
            <a:off x="3325804" y="3169033"/>
            <a:ext cx="2745160" cy="16513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5224">
            <a:off x="394564" y="218516"/>
            <a:ext cx="1715690" cy="2852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90968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5" descr="C:\Users\Evgenia\Desktop\фффффффф\ФФФото недели\Фото02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1" y="4077072"/>
            <a:ext cx="2664296" cy="27984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6" descr="C:\Users\Evgenia\Desktop\фффффффф\ФФФото недели\Фото02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23172">
            <a:off x="578368" y="3437017"/>
            <a:ext cx="2448272" cy="2508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C:\Users\Evgenia\Desktop\фффффффф\ФФФото недели\Фото02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36076">
            <a:off x="6854438" y="4361332"/>
            <a:ext cx="2355985" cy="1766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Users\Evgenia\Desktop\Фото-087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1459783"/>
            <a:ext cx="2354694" cy="2074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0" name="Picture 2" descr="http://lubopyshka.ru/images/stories/art-terapiya.jpg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15066">
            <a:off x="107504" y="404664"/>
            <a:ext cx="2334162" cy="1610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105831">
            <a:off x="7102394" y="279161"/>
            <a:ext cx="1694835" cy="1133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8670" y="422962"/>
            <a:ext cx="1477155" cy="1368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08780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i="1" kern="1200" cap="all" dirty="0">
                <a:solidFill>
                  <a:srgbClr val="CC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КЛЯКСОГРАФИЯ:</a:t>
            </a:r>
            <a:endParaRPr lang="ru-RU" sz="2800" b="1" i="1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/>
          <a:lstStyle/>
          <a:p>
            <a:pPr marL="0" lvl="0" indent="0">
              <a:spcBef>
                <a:spcPct val="0"/>
              </a:spcBef>
              <a:buNone/>
              <a:defRPr/>
            </a:pPr>
            <a:r>
              <a:rPr lang="ru-RU" sz="1800" b="1" kern="1200" cap="all" dirty="0" smtClean="0">
                <a:solidFill>
                  <a:srgbClr val="0C0C0C"/>
                </a:solidFill>
                <a:latin typeface="Libre Baskerville"/>
              </a:rPr>
              <a:t>КРЕАТИВНАЯ </a:t>
            </a:r>
            <a:r>
              <a:rPr lang="ru-RU" sz="1800" b="1" kern="1200" cap="all" dirty="0">
                <a:solidFill>
                  <a:srgbClr val="0C0C0C"/>
                </a:solidFill>
                <a:latin typeface="Libre Baskerville"/>
              </a:rPr>
              <a:t>ТЕХНИКА, КОТОРАЯ РАЗБУДИТ </a:t>
            </a:r>
            <a:r>
              <a:rPr lang="ru-RU" sz="1800" b="1" kern="1200" cap="all" dirty="0" smtClean="0">
                <a:solidFill>
                  <a:srgbClr val="0C0C0C"/>
                </a:solidFill>
                <a:latin typeface="Libre Baskerville"/>
              </a:rPr>
              <a:t> </a:t>
            </a:r>
            <a:r>
              <a:rPr lang="ru-RU" sz="1800" b="1" kern="1200" cap="all" dirty="0">
                <a:solidFill>
                  <a:srgbClr val="0C0C0C"/>
                </a:solidFill>
                <a:latin typeface="Libre Baskerville"/>
              </a:rPr>
              <a:t>ФАНТАЗИЮ</a:t>
            </a:r>
            <a:r>
              <a:rPr lang="ru-RU" sz="1800" b="1" kern="1200" cap="all" dirty="0" smtClean="0">
                <a:solidFill>
                  <a:srgbClr val="0C0C0C"/>
                </a:solidFill>
                <a:latin typeface="Libre Baskerville"/>
              </a:rPr>
              <a:t>.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endParaRPr lang="ru-RU" sz="1800" b="1" kern="1200" cap="all" dirty="0">
              <a:solidFill>
                <a:srgbClr val="0C0C0C"/>
              </a:solidFill>
              <a:latin typeface="Libre Baskerville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endParaRPr lang="ru-RU" sz="1800" b="1" kern="1200" cap="all" dirty="0">
              <a:solidFill>
                <a:srgbClr val="0C0C0C"/>
              </a:solidFill>
              <a:latin typeface="Libre Baskerville"/>
            </a:endParaRP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Использовать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её можно для разных целей.</a:t>
            </a:r>
          </a:p>
          <a:p>
            <a:pPr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создания декоративных фонов (в открытках, например)</a:t>
            </a:r>
          </a:p>
          <a:p>
            <a:pPr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упражнений на развитие фантазии</a:t>
            </a:r>
          </a:p>
          <a:p>
            <a:pPr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арт-терапии – вытаскивания образов проблемы из подсознания и преобразования их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9220" name="Picture 4" descr="сумие, Марина Трушников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608" y="269702"/>
            <a:ext cx="1728192" cy="127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суми е, Марина Трушников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51520" y="261423"/>
            <a:ext cx="1536105" cy="113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://xn--i1abbnckbmcl9fb.xn--p1ai/%D1%81%D1%82%D0%B0%D1%82%D1%8C%D0%B8/592653/img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156" y="4351934"/>
            <a:ext cx="1920212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http://dc-teremok.ru/tinybrowser/images/photo/2016/06/image0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802" y="4385223"/>
            <a:ext cx="1541376" cy="2031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www.maam.ru/upload/blogs/detsad-91431-148586379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62849" y="4124300"/>
            <a:ext cx="2016225" cy="1251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9870" y="5126586"/>
            <a:ext cx="2304488" cy="173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5112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1"/>
            <a:ext cx="8229600" cy="1037709"/>
          </a:xfrm>
        </p:spPr>
        <p:txBody>
          <a:bodyPr/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Разукрашивание МАНДАЛ- </a:t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>
                <a:solidFill>
                  <a:srgbClr val="C00000"/>
                </a:solidFill>
              </a:rPr>
              <a:t> </a:t>
            </a:r>
            <a:r>
              <a:rPr lang="ru-RU" sz="2800" b="1" i="1" dirty="0" smtClean="0">
                <a:solidFill>
                  <a:srgbClr val="C00000"/>
                </a:solidFill>
              </a:rPr>
              <a:t>                                 метод МАКАТА ШИЧИДА 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2134213"/>
              </p:ext>
            </p:extLst>
          </p:nvPr>
        </p:nvGraphicFramePr>
        <p:xfrm>
          <a:off x="2483768" y="2026573"/>
          <a:ext cx="3570014" cy="2676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Slide" r:id="rId3" imgW="4404222" imgH="3302499" progId="PowerPoint.Slide.12">
                  <p:embed/>
                </p:oleObj>
              </mc:Choice>
              <mc:Fallback>
                <p:oleObj name="Slide" r:id="rId3" imgW="4404222" imgH="3302499" progId="PowerPoint.Slide.12">
                  <p:embed/>
                  <p:pic>
                    <p:nvPicPr>
                      <p:cNvPr id="11" name="Объект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2026573"/>
                        <a:ext cx="3570014" cy="267686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2225" y="1067806"/>
            <a:ext cx="1001446" cy="13263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0379" y="3416317"/>
            <a:ext cx="994216" cy="14110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9454" y="1803820"/>
            <a:ext cx="857378" cy="121642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3528" y="4725144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333333"/>
                </a:solidFill>
                <a:latin typeface="Merriweather"/>
              </a:rPr>
              <a:t>Мандала</a:t>
            </a:r>
            <a:r>
              <a:rPr lang="ru-RU" dirty="0">
                <a:solidFill>
                  <a:srgbClr val="333333"/>
                </a:solidFill>
                <a:latin typeface="Merriweather"/>
              </a:rPr>
              <a:t> – изображение геометрических фигур различных цветов. Ребенку показывают </a:t>
            </a:r>
            <a:r>
              <a:rPr lang="ru-RU" dirty="0" err="1">
                <a:solidFill>
                  <a:srgbClr val="333333"/>
                </a:solidFill>
                <a:latin typeface="Merriweather"/>
              </a:rPr>
              <a:t>мандалу</a:t>
            </a:r>
            <a:r>
              <a:rPr lang="ru-RU" dirty="0">
                <a:solidFill>
                  <a:srgbClr val="333333"/>
                </a:solidFill>
                <a:latin typeface="Merriweather"/>
              </a:rPr>
              <a:t> в течение 1,5 секунды, затем предлагают по памяти раскрасить  черно-белый вариант </a:t>
            </a:r>
            <a:r>
              <a:rPr lang="ru-RU" dirty="0" err="1">
                <a:solidFill>
                  <a:srgbClr val="333333"/>
                </a:solidFill>
                <a:latin typeface="Merriweather"/>
              </a:rPr>
              <a:t>мандалы</a:t>
            </a:r>
            <a:r>
              <a:rPr lang="ru-RU" dirty="0">
                <a:solidFill>
                  <a:srgbClr val="333333"/>
                </a:solidFill>
                <a:latin typeface="Merriweather"/>
              </a:rPr>
              <a:t>. Данное упражнение тренирует память, восприятие цвета, визуализацию. </a:t>
            </a:r>
            <a:endParaRPr lang="ru-RU" dirty="0"/>
          </a:p>
        </p:txBody>
      </p:sp>
      <p:pic>
        <p:nvPicPr>
          <p:cNvPr id="3079" name="Picture 7" descr="http://img-fotki.yandex.ru/get/5701/pao58.3c/0_6632f_a77bf6f9_L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322" y="3789041"/>
            <a:ext cx="879133" cy="103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http://cdn-nus-1.pinme.ru/tumb/600/photo/f7/52a1/f752a1619aaf04948cbf7e37a6eb4cad.jpe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97" y="1411228"/>
            <a:ext cx="1237366" cy="110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http://img0.liveinternet.ru/images/attach/d/1/132/769/132769740_1602193_603944239686151_767331365_o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977" b="2915"/>
          <a:stretch/>
        </p:blipFill>
        <p:spPr bwMode="auto">
          <a:xfrm>
            <a:off x="79078" y="332656"/>
            <a:ext cx="1246108" cy="1056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https://go4.imgsmail.ru/imgpreview?key=1b6db22b746fdc93&amp;mb=imgdb_preview_42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715" y="2463167"/>
            <a:ext cx="992495" cy="118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15" descr="https://go1.imgsmail.ru/imgpreview?key=16bdf9dcd242f716&amp;mb=imgdb_preview_32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534444"/>
            <a:ext cx="1206455" cy="12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s://img1.labirint.ru/books44/438549/coverbig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830" y="1151196"/>
            <a:ext cx="967852" cy="106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https://ds03.infourok.ru/uploads/ex/1125/0002207c-8b3f5bd6/hello_html_617b8606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722" y="5689937"/>
            <a:ext cx="893278" cy="111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http://img1.liveinternet.ru/images/attach/b/4/103/773/103773915__1_DDD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535" y="1621137"/>
            <a:ext cx="657775" cy="8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0032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7319" y="120708"/>
            <a:ext cx="5033223" cy="887849"/>
          </a:xfrm>
        </p:spPr>
        <p:txBody>
          <a:bodyPr/>
          <a:lstStyle/>
          <a:p>
            <a:r>
              <a:rPr lang="ru-RU" sz="2800" b="1" i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КОТОТЕРАПИЯ</a:t>
            </a:r>
            <a:endParaRPr lang="ru-RU" sz="2800" b="1" i="1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s://go3.imgsmail.ru/imgpreview?key=2ac1c0ad3f7676f&amp;mb=imgdb_preview_49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47074">
            <a:off x="5073318" y="1631549"/>
            <a:ext cx="1596138" cy="230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go3.imgsmail.ru/imgpreview?key=49cc6b4d538ffaf1&amp;mb=imgdb_preview_15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51778">
            <a:off x="3397995" y="1591466"/>
            <a:ext cx="167640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go1.imgsmail.ru/imgpreview?key=1d9d5c167e2dfc80&amp;mb=imgdb_preview_104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3609">
            <a:off x="1944604" y="1251264"/>
            <a:ext cx="167640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s://coloring-book.biz/_ph/185/46466105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7612">
            <a:off x="6663252" y="1679222"/>
            <a:ext cx="1912542" cy="216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s://go4.imgsmail.ru/imgpreview?key=711fb6b6088fb594&amp;mb=imgdb_preview_153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3966">
            <a:off x="281995" y="1386694"/>
            <a:ext cx="1905000" cy="1881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s://i.ytimg.com/vi/gDHK5dI-kEA/maxresdefaul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4433">
            <a:off x="2399566" y="4422908"/>
            <a:ext cx="1974865" cy="131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85354" y="593467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раскраска-</a:t>
            </a:r>
            <a:r>
              <a:rPr lang="ru-RU" dirty="0" err="1"/>
              <a:t>зендудл</a:t>
            </a:r>
            <a:r>
              <a:rPr lang="ru-RU" dirty="0"/>
              <a:t> "</a:t>
            </a:r>
            <a:r>
              <a:rPr lang="ru-RU" dirty="0" err="1"/>
              <a:t>Кототерапия</a:t>
            </a:r>
            <a:r>
              <a:rPr lang="ru-RU" dirty="0"/>
              <a:t>" автора Янины Мироновой:</a:t>
            </a:r>
          </a:p>
          <a:p>
            <a:r>
              <a:rPr lang="ru-RU" dirty="0" smtClean="0"/>
              <a:t>http</a:t>
            </a:r>
            <a:r>
              <a:rPr lang="ru-RU" dirty="0"/>
              <a:t>://otzovik.com/review_4989634.html</a:t>
            </a:r>
          </a:p>
        </p:txBody>
      </p:sp>
      <p:pic>
        <p:nvPicPr>
          <p:cNvPr id="8206" name="Picture 14" descr="Раскраска-зендудл Питер Кототерапия фото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08095">
            <a:off x="894060" y="4569210"/>
            <a:ext cx="1641721" cy="2172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003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ПЕСОЧНАЯ ТЕРАПИЯ</a:t>
            </a:r>
            <a:endParaRPr lang="ru-R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67756" y="4077072"/>
            <a:ext cx="2621507" cy="1579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581128"/>
            <a:ext cx="2694666" cy="1627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7816" y="0"/>
            <a:ext cx="1656184" cy="15287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7864" y="5301208"/>
            <a:ext cx="1877731" cy="148145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79512" y="1415418"/>
            <a:ext cx="80648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Песочная </a:t>
            </a:r>
            <a:r>
              <a:rPr lang="ru-RU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терапия </a:t>
            </a:r>
            <a:r>
              <a:rPr lang="ru-RU" dirty="0">
                <a:solidFill>
                  <a:srgbClr val="33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один из удивительных методов </a:t>
            </a:r>
            <a:r>
              <a:rPr lang="ru-RU" dirty="0" smtClean="0">
                <a:solidFill>
                  <a:srgbClr val="33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терапии. Это </a:t>
            </a:r>
            <a:r>
              <a:rPr lang="ru-RU" dirty="0">
                <a:solidFill>
                  <a:srgbClr val="33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способов общения с самим собой и с окружающим миром; уникальный способ снятия внутреннего напряжения, воплощения его на бессознательно-символическом уровне, что позволяет повысить уверенность в себе и открыть новые пути развития. Песочная терапия дает возможность восстановить свою психическую целостность, собрать свой уникальный образ, картину мира, прикоснуться к глубинному, подлинному Я.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33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 </a:t>
            </a:r>
            <a:r>
              <a:rPr lang="ru-RU" u="sng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http://www.therapy.by/therapy/pesochnaya_terapiya/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33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© Therapy.by - психология и психотерапия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3173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solidFill>
                  <a:srgbClr val="FF0000"/>
                </a:solidFill>
              </a:rPr>
              <a:t>Индивидуальные  и групповые занятия</a:t>
            </a:r>
            <a:r>
              <a:rPr lang="ru-RU" b="1" dirty="0">
                <a:solidFill>
                  <a:srgbClr val="FFFF00"/>
                </a:solidFill>
              </a:rPr>
              <a:t/>
            </a:r>
            <a:br>
              <a:rPr lang="ru-RU" b="1" dirty="0">
                <a:solidFill>
                  <a:srgbClr val="FFFF0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7926"/>
            <a:ext cx="8229600" cy="5288238"/>
          </a:xfrm>
        </p:spPr>
        <p:txBody>
          <a:bodyPr/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«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Роспись на стекле»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8970" y="3709735"/>
            <a:ext cx="4598168" cy="2416429"/>
          </a:xfrm>
          <a:prstGeom prst="roundRect">
            <a:avLst/>
          </a:prstGeom>
          <a:solidFill>
            <a:sysClr val="window" lastClr="FFFFFF"/>
          </a:solidFill>
          <a:ln w="76200" cap="flat" cmpd="sng" algn="ctr">
            <a:solidFill>
              <a:srgbClr val="F79646"/>
            </a:solidFill>
            <a:prstDash val="solid"/>
          </a:ln>
          <a:effectLst/>
        </p:spPr>
        <p:txBody>
          <a:bodyPr anchor="ctr"/>
          <a:lstStyle/>
          <a:p>
            <a:pPr marL="0" marR="0" lvl="8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Творческое самовыражение;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Развитие сенсорно-перцептивной психомоторной сфер;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Развитие познавательных процессов;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Развитие коммуникативной среды;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Гармонизация и развитие эмоционально волевой сферы;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Развитие речи.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7" descr="F:\Марина ФОТО\SAM_01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191998" y="3907277"/>
            <a:ext cx="2722358" cy="20417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5" descr="F:\Марина ФОТО\SAM_01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6636652" y="3767089"/>
            <a:ext cx="3068960" cy="23017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" descr="Изображение 08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9212" y="690860"/>
            <a:ext cx="2203535" cy="29380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3" descr="F:\Марина ФОТО\SAM_01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6991" y="837925"/>
            <a:ext cx="2016224" cy="1512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0362" y="1295609"/>
            <a:ext cx="3383573" cy="253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6171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04665"/>
            <a:ext cx="7772400" cy="1080119"/>
          </a:xfrm>
        </p:spPr>
        <p:txBody>
          <a:bodyPr/>
          <a:lstStyle/>
          <a:p>
            <a:pPr algn="ctr"/>
            <a:r>
              <a:rPr lang="ru-RU" sz="2800" i="1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«Работа с пластилином»</a:t>
            </a:r>
            <a:endParaRPr lang="ru-RU" sz="28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2924944"/>
            <a:ext cx="7772400" cy="3330599"/>
          </a:xfrm>
        </p:spPr>
        <p:txBody>
          <a:bodyPr/>
          <a:lstStyle/>
          <a:p>
            <a:pPr marL="342900" lvl="0" indent="-342900">
              <a:lnSpc>
                <a:spcPct val="90000"/>
              </a:lnSpc>
              <a:buClr>
                <a:srgbClr val="CCECFF"/>
              </a:buClr>
              <a:buSzPct val="115000"/>
              <a:buFont typeface="Wingdings" panose="05000000000000000000" pitchFamily="2" charset="2"/>
              <a:buChar char="§"/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Снятие мышечных зажимов;</a:t>
            </a:r>
          </a:p>
          <a:p>
            <a:pPr marL="342900" lvl="0" indent="-342900">
              <a:lnSpc>
                <a:spcPct val="90000"/>
              </a:lnSpc>
              <a:buClr>
                <a:srgbClr val="CCECFF"/>
              </a:buClr>
              <a:buSzPct val="115000"/>
              <a:buFont typeface="Wingdings" panose="05000000000000000000" pitchFamily="2" charset="2"/>
              <a:buChar char="§"/>
              <a:defRPr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Развитие пространственного и творческого самовыражения;</a:t>
            </a:r>
          </a:p>
          <a:p>
            <a:pPr marL="342900" lvl="0" indent="-342900">
              <a:lnSpc>
                <a:spcPct val="90000"/>
              </a:lnSpc>
              <a:buClr>
                <a:srgbClr val="CCECFF"/>
              </a:buClr>
              <a:buSzPct val="115000"/>
              <a:buFont typeface="Wingdings" panose="05000000000000000000" pitchFamily="2" charset="2"/>
              <a:buChar char="§"/>
              <a:defRPr/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Спонтанность выражений и чувств;</a:t>
            </a:r>
          </a:p>
          <a:p>
            <a:pPr marL="342900" lvl="0" indent="-342900">
              <a:lnSpc>
                <a:spcPct val="90000"/>
              </a:lnSpc>
              <a:buClr>
                <a:srgbClr val="CCECFF"/>
              </a:buClr>
              <a:buSzPct val="115000"/>
              <a:buFont typeface="Wingdings" panose="05000000000000000000" pitchFamily="2" charset="2"/>
              <a:buChar char="§"/>
              <a:defRPr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Способствует двигательному и эмоциональному раскрепощению;</a:t>
            </a:r>
          </a:p>
          <a:p>
            <a:pPr marL="342900" lvl="0" indent="-342900">
              <a:lnSpc>
                <a:spcPct val="90000"/>
              </a:lnSpc>
              <a:buClr>
                <a:srgbClr val="CCECFF"/>
              </a:buClr>
              <a:buSzPct val="115000"/>
              <a:buFont typeface="Wingdings" panose="05000000000000000000" pitchFamily="2" charset="2"/>
              <a:buChar char="§"/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Терапия гнева, агрессии, тревожности, замкнутости;</a:t>
            </a:r>
          </a:p>
          <a:p>
            <a:pPr marL="342900" lvl="0" indent="-342900">
              <a:lnSpc>
                <a:spcPct val="90000"/>
              </a:lnSpc>
              <a:buClr>
                <a:srgbClr val="CCECFF"/>
              </a:buClr>
              <a:buSzPct val="115000"/>
              <a:buFont typeface="Wingdings" panose="05000000000000000000" pitchFamily="2" charset="2"/>
              <a:buChar char="§"/>
              <a:defRPr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Многократное использование создаваемого образа;</a:t>
            </a:r>
          </a:p>
          <a:p>
            <a:pPr marL="342900" lvl="0" indent="-342900">
              <a:lnSpc>
                <a:spcPct val="90000"/>
              </a:lnSpc>
              <a:buClr>
                <a:srgbClr val="CCECFF"/>
              </a:buClr>
              <a:buSzPct val="115000"/>
              <a:buFont typeface="Wingdings" panose="05000000000000000000" pitchFamily="2" charset="2"/>
              <a:buChar char="§"/>
              <a:defRPr/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Постепенное освобождение от страхов, обид, гневов;</a:t>
            </a:r>
          </a:p>
          <a:p>
            <a:pPr marL="342900" lvl="0" indent="-342900">
              <a:lnSpc>
                <a:spcPct val="90000"/>
              </a:lnSpc>
              <a:buClr>
                <a:srgbClr val="CCECFF"/>
              </a:buClr>
              <a:buSzPct val="115000"/>
              <a:buFont typeface="Wingdings" panose="05000000000000000000" pitchFamily="2" charset="2"/>
              <a:buChar char="§"/>
              <a:defRPr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Пережитое не развивается в психическую травму</a:t>
            </a:r>
          </a:p>
          <a:p>
            <a:endParaRPr lang="ru-RU" dirty="0"/>
          </a:p>
        </p:txBody>
      </p:sp>
      <p:pic>
        <p:nvPicPr>
          <p:cNvPr id="5" name="Picture 9" descr="DSC0325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89"/>
          <a:stretch>
            <a:fillRect/>
          </a:stretch>
        </p:blipFill>
        <p:spPr bwMode="auto">
          <a:xfrm>
            <a:off x="6948264" y="1226858"/>
            <a:ext cx="1704306" cy="1937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56" y="944724"/>
            <a:ext cx="2414225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25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590" y="373224"/>
            <a:ext cx="8229600" cy="1143000"/>
          </a:xfrm>
        </p:spPr>
        <p:txBody>
          <a:bodyPr/>
          <a:lstStyle/>
          <a:p>
            <a:r>
              <a:rPr lang="ru-RU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Коллаж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3033" y="1772816"/>
            <a:ext cx="8507288" cy="5040560"/>
          </a:xfrm>
        </p:spPr>
        <p:txBody>
          <a:bodyPr/>
          <a:lstStyle/>
          <a:p>
            <a:pPr lvl="0">
              <a:lnSpc>
                <a:spcPct val="90000"/>
              </a:lnSpc>
              <a:buClr>
                <a:srgbClr val="FFFFCC"/>
              </a:buClr>
              <a:buSzPct val="60000"/>
              <a:buFont typeface="Wingdings" panose="05000000000000000000" pitchFamily="2" charset="2"/>
              <a:buChar char="n"/>
              <a:defRPr/>
            </a:pPr>
            <a:r>
              <a:rPr lang="ru-RU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способ индивидуального самовыражения,</a:t>
            </a:r>
          </a:p>
          <a:p>
            <a:pPr lvl="0">
              <a:lnSpc>
                <a:spcPct val="90000"/>
              </a:lnSpc>
              <a:buClr>
                <a:srgbClr val="FFFFCC"/>
              </a:buClr>
              <a:buSzPct val="60000"/>
              <a:buFont typeface="Wingdings" panose="05000000000000000000" pitchFamily="2" charset="2"/>
              <a:buChar char="n"/>
              <a:defRPr/>
            </a:pPr>
            <a:r>
              <a:rPr lang="ru-RU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 уравновешивается работа полушарий, </a:t>
            </a:r>
          </a:p>
          <a:p>
            <a:pPr lvl="0">
              <a:lnSpc>
                <a:spcPct val="90000"/>
              </a:lnSpc>
              <a:buClr>
                <a:srgbClr val="FFFFCC"/>
              </a:buClr>
              <a:buSzPct val="60000"/>
              <a:buFont typeface="Wingdings" panose="05000000000000000000" pitchFamily="2" charset="2"/>
              <a:buChar char="n"/>
              <a:defRPr/>
            </a:pPr>
            <a:r>
              <a:rPr lang="ru-RU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повышается уровень внимательности, </a:t>
            </a:r>
          </a:p>
          <a:p>
            <a:pPr lvl="0">
              <a:lnSpc>
                <a:spcPct val="90000"/>
              </a:lnSpc>
              <a:buClr>
                <a:srgbClr val="FFFFCC"/>
              </a:buClr>
              <a:buSzPct val="60000"/>
              <a:buFont typeface="Wingdings" panose="05000000000000000000" pitchFamily="2" charset="2"/>
              <a:buChar char="n"/>
              <a:defRPr/>
            </a:pPr>
            <a:r>
              <a:rPr lang="ru-RU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развивается воображение, </a:t>
            </a:r>
          </a:p>
          <a:p>
            <a:pPr lvl="0">
              <a:lnSpc>
                <a:spcPct val="90000"/>
              </a:lnSpc>
              <a:buClr>
                <a:srgbClr val="FFFFCC"/>
              </a:buClr>
              <a:buSzPct val="60000"/>
              <a:buFont typeface="Wingdings" panose="05000000000000000000" pitchFamily="2" charset="2"/>
              <a:buChar char="n"/>
              <a:defRPr/>
            </a:pPr>
            <a:r>
              <a:rPr lang="ru-RU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растет скорость, гибкость и оригинальность творческого мышления, </a:t>
            </a:r>
          </a:p>
          <a:p>
            <a:pPr lvl="0">
              <a:lnSpc>
                <a:spcPct val="90000"/>
              </a:lnSpc>
              <a:buClr>
                <a:srgbClr val="FFFFCC"/>
              </a:buClr>
              <a:buSzPct val="60000"/>
              <a:buFont typeface="Wingdings" panose="05000000000000000000" pitchFamily="2" charset="2"/>
              <a:buChar char="n"/>
              <a:defRPr/>
            </a:pPr>
            <a:r>
              <a:rPr lang="ru-RU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стабилизируется на высоком уровне психическое и эмоциональное состояние, </a:t>
            </a:r>
          </a:p>
          <a:p>
            <a:pPr lvl="0">
              <a:lnSpc>
                <a:spcPct val="90000"/>
              </a:lnSpc>
              <a:buClr>
                <a:srgbClr val="FFFFCC"/>
              </a:buClr>
              <a:buSzPct val="60000"/>
              <a:buFont typeface="Wingdings" panose="05000000000000000000" pitchFamily="2" charset="2"/>
              <a:buChar char="n"/>
              <a:defRPr/>
            </a:pPr>
            <a:r>
              <a:rPr lang="ru-RU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снижается тревожность и психическая </a:t>
            </a:r>
            <a:r>
              <a:rPr lang="ru-RU" sz="28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травмированность</a:t>
            </a:r>
            <a:r>
              <a:rPr lang="ru-RU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, </a:t>
            </a:r>
          </a:p>
          <a:p>
            <a:pPr lvl="0">
              <a:lnSpc>
                <a:spcPct val="90000"/>
              </a:lnSpc>
              <a:buClr>
                <a:srgbClr val="FFFFCC"/>
              </a:buClr>
              <a:buSzPct val="60000"/>
              <a:buFont typeface="Wingdings" panose="05000000000000000000" pitchFamily="2" charset="2"/>
              <a:buChar char="n"/>
              <a:defRPr/>
            </a:pPr>
            <a:r>
              <a:rPr lang="ru-RU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улучшаются двигательные </a:t>
            </a:r>
            <a:r>
              <a:rPr lang="ru-RU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</a:rPr>
              <a:t>способности рук .</a:t>
            </a:r>
            <a:endParaRPr lang="ru-RU" sz="280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56776">
            <a:off x="243831" y="213570"/>
            <a:ext cx="1190262" cy="15774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24915">
            <a:off x="7905668" y="460803"/>
            <a:ext cx="1108760" cy="15345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2349">
            <a:off x="1922077" y="182923"/>
            <a:ext cx="1580592" cy="14787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5957">
            <a:off x="5939688" y="179221"/>
            <a:ext cx="1247402" cy="159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3713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детьми с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</a:t>
            </a:r>
            <a:b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Коллаж  « Я в этом мире»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85362"/>
            <a:ext cx="2304256" cy="273144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6694"/>
            <a:ext cx="1725860" cy="23011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877" y="1524500"/>
            <a:ext cx="2019441" cy="25401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209" y="4725144"/>
            <a:ext cx="3135581" cy="18862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700181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Коллаж «Моя нежность»</a:t>
            </a:r>
            <a:b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8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1876" y="1340768"/>
            <a:ext cx="8472611" cy="532859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2" descr="C:\Users\Evgenia\Desktop\Фото-0832_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79" y="1556792"/>
            <a:ext cx="2592288" cy="29236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 descr="C:\Users\Evgenia\Desktop\Фото-08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204864"/>
            <a:ext cx="2676474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3" descr="C:\Users\Evgenia\Desktop\Фото-08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3420" y="3429000"/>
            <a:ext cx="2286000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231435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ru-RU" sz="4000" b="1" i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7030A0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4000" b="1" i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7030A0"/>
                </a:solidFill>
                <a:latin typeface="Calibri"/>
                <a:ea typeface="+mn-ea"/>
                <a:cs typeface="+mn-cs"/>
              </a:rPr>
            </a:br>
            <a:r>
              <a:rPr lang="ru-RU" sz="2800" b="1" i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Техника   работы   с фольгой</a:t>
            </a:r>
            <a:br>
              <a:rPr lang="ru-RU" sz="2800" b="1" i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800" b="1" i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 Мой талисман»</a:t>
            </a:r>
            <a: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Фото4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891015">
            <a:off x="295328" y="1103360"/>
            <a:ext cx="2266590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Users\Evgenia\Desktop\Фото-0845_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433265"/>
            <a:ext cx="304800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Фото49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88771" y="3995495"/>
            <a:ext cx="1972816" cy="2630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Фото48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77490">
            <a:off x="6822435" y="636062"/>
            <a:ext cx="2242846" cy="2990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Фото49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731657">
            <a:off x="6057278" y="4267181"/>
            <a:ext cx="2784309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Фото49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0857875">
            <a:off x="209174" y="4435244"/>
            <a:ext cx="2688299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129540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00043"/>
            <a:ext cx="7772400" cy="505429"/>
          </a:xfrm>
        </p:spPr>
        <p:txBody>
          <a:bodyPr/>
          <a:lstStyle/>
          <a:p>
            <a:pPr lvl="0" algn="ctr">
              <a:spcBef>
                <a:spcPct val="20000"/>
              </a:spcBef>
            </a:pPr>
            <a:r>
              <a:rPr lang="ru-RU" sz="2800" i="1" cap="none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ФОТОТЕРАПИЯ</a:t>
            </a:r>
            <a:br>
              <a:rPr lang="ru-RU" sz="2800" i="1" cap="none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8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2"/>
          <p:cNvSpPr>
            <a:spLocks noGrp="1"/>
          </p:cNvSpPr>
          <p:nvPr>
            <p:ph type="body" idx="1"/>
          </p:nvPr>
        </p:nvSpPr>
        <p:spPr>
          <a:xfrm>
            <a:off x="722313" y="2636912"/>
            <a:ext cx="7788399" cy="4108622"/>
          </a:xfrm>
        </p:spPr>
        <p:txBody>
          <a:bodyPr/>
          <a:lstStyle/>
          <a:p>
            <a:pPr lvl="0"/>
            <a:r>
              <a:rPr lang="ru-RU" sz="1800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Фототерапией 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 лечебно- коррекционное применение фотографий, ее использование для решения психологических проблем, а так же развития гармонизации личности. Различные упражнения и формы работы с фотографией используются с целью лечения, реабилитации и развития человеческого потенциала. Основным содержанием фототерапии является создание или восприятие клиентом фотографических образов, дополняемое их обсуждением и разными видами творческой деятельности.</a:t>
            </a:r>
          </a:p>
          <a:p>
            <a:pPr lvl="0"/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Плюсы  фототерапии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поднятие самоуверенности;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проявление забытых воспоминаний;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душевное спокойствие.</a:t>
            </a:r>
          </a:p>
          <a:p>
            <a:pPr marL="342900" lvl="0" indent="-342900">
              <a:buFontTx/>
              <a:buChar char="•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666578" y="2517681"/>
            <a:ext cx="130156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-26048"/>
            <a:ext cx="4572000" cy="34009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9860" y="314044"/>
            <a:ext cx="1978497" cy="1962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314044"/>
            <a:ext cx="2563064" cy="2034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722322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76673"/>
            <a:ext cx="7772400" cy="1296144"/>
          </a:xfrm>
        </p:spPr>
        <p:txBody>
          <a:bodyPr/>
          <a:lstStyle/>
          <a:p>
            <a:pPr lvl="0" algn="ctr" fontAlgn="t">
              <a:spcBef>
                <a:spcPts val="0"/>
              </a:spcBef>
              <a:spcAft>
                <a:spcPts val="0"/>
              </a:spcAft>
            </a:pPr>
            <a:r>
              <a:rPr lang="ru-RU" sz="2800" i="1" kern="1200" cap="none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Применяемые экспрессивные модальности и виды творческой </a:t>
            </a:r>
            <a:r>
              <a:rPr lang="ru-RU" sz="2800" i="1" kern="1200" cap="none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работы:</a:t>
            </a:r>
            <a:r>
              <a:rPr lang="ru-RU" sz="2800" i="1" cap="none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800" i="1" cap="none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718904"/>
            <a:ext cx="7772400" cy="2160240"/>
          </a:xfrm>
        </p:spPr>
        <p:txBody>
          <a:bodyPr/>
          <a:lstStyle/>
          <a:p>
            <a:pPr marL="285750" lvl="0" indent="-285750" fontAlgn="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kern="1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1800" kern="1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отография </a:t>
            </a:r>
            <a:r>
              <a:rPr lang="ru-RU" sz="1800" kern="1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в сочетании с </a:t>
            </a:r>
            <a:r>
              <a:rPr lang="ru-RU" sz="1800" kern="1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музыкой</a:t>
            </a:r>
            <a:r>
              <a:rPr lang="ru-RU" sz="1800" kern="1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kern="120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t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fontAlgn="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kern="1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Фотография </a:t>
            </a:r>
            <a:r>
              <a:rPr lang="ru-RU" sz="1800" kern="1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в сочетании с ролевой игрой и постановочной деятельностью</a:t>
            </a:r>
            <a:r>
              <a:rPr lang="ru-RU" sz="1800" kern="1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fontAlgn="t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fontAlgn="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kern="1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Фотография </a:t>
            </a:r>
            <a:r>
              <a:rPr lang="ru-RU" sz="1800" kern="1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в сочетании с движением и </a:t>
            </a:r>
            <a:r>
              <a:rPr lang="ru-RU" sz="1800" kern="1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танцем;</a:t>
            </a:r>
            <a:endParaRPr lang="ru-RU" sz="1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3825230"/>
            <a:ext cx="2633700" cy="205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6665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/>
          <a:lstStyle/>
          <a:p>
            <a:r>
              <a:rPr lang="ru-RU" sz="28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Куклотерапия</a:t>
            </a:r>
            <a:endParaRPr lang="ru-R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504" y="2297359"/>
            <a:ext cx="3974937" cy="23898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2307601"/>
            <a:ext cx="1853345" cy="3066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6953" y="4583006"/>
            <a:ext cx="2376264" cy="1582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 rot="10800000" flipV="1">
            <a:off x="179512" y="620688"/>
            <a:ext cx="8507288" cy="5184575"/>
          </a:xfrm>
        </p:spPr>
        <p:txBody>
          <a:bodyPr/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Куклотерапия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позволяет помочь ребенку с разнообразными психологическими затруднениями. Особенно эффективно  в работе со страхами у детей. Любимая кукла важна и очень многое значит для ребенка, а потому ее использование может существенно помочь ребенку справиться со страхом (например, можно убедить ребенка, что он храбрый и должен защищать куклу, которая на самом деле боится).Источник материала: 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https://ncuxolog.ru/kukloterapiya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семейный сайт ncuxolog.ru</a:t>
            </a:r>
          </a:p>
          <a:p>
            <a:pPr algn="ctr">
              <a:buFontTx/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55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87072"/>
            <a:ext cx="7790581" cy="2623481"/>
          </a:xfrm>
        </p:spPr>
        <p:txBody>
          <a:bodyPr/>
          <a:lstStyle/>
          <a:p>
            <a:r>
              <a:rPr lang="ru-RU" sz="2800" b="1" i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2800" b="1" i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Calibri"/>
                <a:ea typeface="+mn-ea"/>
                <a:cs typeface="+mn-cs"/>
              </a:rPr>
            </a:br>
            <a:r>
              <a:rPr lang="ru-RU" sz="2800" b="1" i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2800" b="1" i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Calibri"/>
                <a:ea typeface="+mn-ea"/>
                <a:cs typeface="+mn-cs"/>
              </a:rPr>
            </a:br>
            <a: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Calibri"/>
                <a:ea typeface="+mn-ea"/>
                <a:cs typeface="+mn-cs"/>
              </a:rPr>
            </a:br>
            <a:r>
              <a:rPr lang="ru-RU" sz="2800" b="1" i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2800" b="1" i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Calibri"/>
                <a:ea typeface="+mn-ea"/>
                <a:cs typeface="+mn-cs"/>
              </a:rPr>
            </a:br>
            <a:r>
              <a:rPr lang="ru-RU" sz="2800" b="1" i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Телесная терапия- </a:t>
            </a:r>
            <a:r>
              <a:rPr lang="ru-RU" sz="28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Релаксация</a:t>
            </a:r>
            <a:r>
              <a:rPr lang="ru-RU" b="1" dirty="0">
                <a:solidFill>
                  <a:srgbClr val="444444"/>
                </a:solidFill>
                <a:latin typeface="Arvo"/>
              </a:rPr>
              <a:t/>
            </a:r>
            <a:br>
              <a:rPr lang="ru-RU" b="1" dirty="0">
                <a:solidFill>
                  <a:srgbClr val="444444"/>
                </a:solidFill>
                <a:latin typeface="Arvo"/>
              </a:rPr>
            </a:br>
            <a:r>
              <a:rPr lang="ru-RU" sz="1800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снижения мышечного напряжения </a:t>
            </a:r>
            <a:r>
              <a:rPr lang="ru-RU" sz="18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предлагается </a:t>
            </a:r>
            <a:r>
              <a:rPr lang="ru-RU" sz="1800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очереди расслаблять и напрягать разные группы мышц. После такого приема мышцы утомляются, и, в итоге, сильно расслабляются. Результатом </a:t>
            </a:r>
            <a:r>
              <a:rPr lang="ru-RU" sz="18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становится полная </a:t>
            </a:r>
            <a:r>
              <a:rPr lang="ru-RU" sz="1800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релаксация тела</a:t>
            </a:r>
            <a:r>
              <a:rPr lang="ru-RU" dirty="0">
                <a:solidFill>
                  <a:srgbClr val="5F6569"/>
                </a:solidFill>
                <a:latin typeface="Arial" panose="020B0604020202020204" pitchFamily="34" charset="0"/>
              </a:rPr>
              <a:t>.</a:t>
            </a:r>
            <a:br>
              <a:rPr lang="ru-RU" dirty="0">
                <a:solidFill>
                  <a:srgbClr val="5F6569"/>
                </a:solidFill>
                <a:latin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4" name="Picture 2" descr="C:\Users\Evgenia\Desktop\Фото00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3470590"/>
            <a:ext cx="2242592" cy="1681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C:\Users\Evgenia\Desktop\Фото00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2995" y="2776891"/>
            <a:ext cx="2088880" cy="2785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 descr="C:\Users\Evgenia\Desktop\Фото00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013" y="3410553"/>
            <a:ext cx="2352888" cy="1764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713440" y="4725144"/>
            <a:ext cx="1664352" cy="2132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https://go1.imgsmail.ru/imgpreview?key=307ff1d2173055a9&amp;mb=imgdb_preview_86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039" y="33561"/>
            <a:ext cx="2351753" cy="16266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7878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</a:t>
            </a: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пражнения</a:t>
            </a:r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которые применяются в рамках курса телесно-ориентированной психотерапии: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Заземление</a:t>
            </a:r>
            <a:r>
              <a:rPr lang="ru-RU" sz="18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Расставить ноги на ¼ метра, носки повернуть внутрь, в поясе согнуться вперед. Колени немного согнуть и дотронуться пальцами до пола. Постараться распрямить ноги, чтобы почувствовать напряжение, глубоко дыша при этом. Задержать позу как можно дольше, распрямляться очень медленно.</a:t>
            </a:r>
          </a:p>
          <a:p>
            <a:r>
              <a:rPr lang="ru-RU" sz="18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Свободная поза.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участники группы садятся в круг, один из них рассаживает остальных поудобнее – разжимает руки, убирает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перекрещенность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ног, опускает вниз плечи и т.д.</a:t>
            </a:r>
          </a:p>
          <a:p>
            <a:r>
              <a:rPr lang="ru-RU" sz="18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Мычание.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Выбрать любую мелодию, затем мычать ее, при этом прикладывать руки к ногам, животу, спине, чтобы почувствовать их вибрацию.</a:t>
            </a:r>
          </a:p>
          <a:p>
            <a:r>
              <a:rPr lang="ru-RU" sz="18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Крик.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Набрать воздух в грудную клетку, рот прикрыть руками, закричать как можно сильнее. Повторять до чувства опустошения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Высвобождение двигательной активности. Встать, закрыть глаза, в мыслях полностью обследовать свое тело. Подвигать, потрясти телом, особенно в области шеи, груди, повторять до расслабления.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6960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08923"/>
          </a:xfrm>
        </p:spPr>
        <p:txBody>
          <a:bodyPr/>
          <a:lstStyle/>
          <a:p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800" b="1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800" b="1" i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8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28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b="1" i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8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b="1" i="1" dirty="0" smtClean="0">
                <a:solidFill>
                  <a:schemeClr val="accent4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800" b="1" i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endParaRPr lang="ru-RU" sz="2800" b="1" i="1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562889"/>
            <a:ext cx="2880320" cy="2250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79512" y="1084695"/>
            <a:ext cx="8280920" cy="347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ru-RU" altLang="ru-RU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и коррекция поведенческих и эмоциональных расстройств у детей и подростков;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ru-RU" altLang="ru-RU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комплекса психологических навыков необходимых для успешной психосоциальной адаптации;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ru-RU" altLang="ru-RU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синдрома эмоционального выгорания в работе с педагогами</a:t>
            </a:r>
            <a:r>
              <a:rPr lang="ru-RU" altLang="ru-RU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spcBef>
                <a:spcPct val="20000"/>
              </a:spcBef>
            </a:pPr>
            <a:endParaRPr lang="ru-RU" altLang="ru-RU" kern="0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ct val="20000"/>
              </a:spcBef>
            </a:pPr>
            <a:r>
              <a:rPr lang="ru-RU" altLang="ru-RU" b="1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МУЗЫКОТЕРАПИИ: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altLang="ru-RU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Активная( </a:t>
            </a:r>
            <a:r>
              <a:rPr lang="ru-RU" altLang="ru-RU" kern="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танцетерапия</a:t>
            </a:r>
            <a:r>
              <a:rPr lang="ru-RU" altLang="ru-RU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)-суть заключается в  том, чтобы посредством танцевальной </a:t>
            </a:r>
            <a:r>
              <a:rPr lang="ru-RU" altLang="ru-RU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импровизации </a:t>
            </a:r>
            <a:r>
              <a:rPr lang="ru-RU" altLang="ru-RU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выразить свое настроение, состояние</a:t>
            </a:r>
          </a:p>
          <a:p>
            <a:pPr marL="285750" lvl="0" indent="-28575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altLang="ru-RU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Пассивная( слушание разнохарактерной музыки)-</a:t>
            </a:r>
            <a:r>
              <a:rPr lang="ru-RU" altLang="ru-RU" kern="0" dirty="0">
                <a:solidFill>
                  <a:srgbClr val="2D2D8A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 том, чтобы </a:t>
            </a:r>
            <a:r>
              <a:rPr lang="ru-RU" altLang="ru-RU" kern="0" dirty="0" smtClean="0">
                <a:solidFill>
                  <a:srgbClr val="2D2D8A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детей различать разные чувства и настроение прослушанной музыки.</a:t>
            </a:r>
            <a:endParaRPr lang="ru-RU" altLang="ru-RU" kern="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7" y="21115"/>
            <a:ext cx="1603387" cy="1158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91" y="4654150"/>
            <a:ext cx="2969009" cy="1727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956014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2029382"/>
          </a:xfrm>
        </p:spPr>
        <p:txBody>
          <a:bodyPr/>
          <a:lstStyle/>
          <a:p>
            <a:pPr algn="l"/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 музыкотерапии:</a:t>
            </a:r>
            <a:b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Абсолютная безвредность,</a:t>
            </a:r>
            <a:br>
              <a:rPr lang="ru-RU" sz="1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-</a:t>
            </a:r>
            <a:r>
              <a:rPr lang="ru-RU" sz="1800" b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Легкость и простота применения,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-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контроля,</a:t>
            </a:r>
            <a:endParaRPr lang="ru-RU" sz="1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844824"/>
            <a:ext cx="3456384" cy="24168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4747" y="1953659"/>
            <a:ext cx="3470429" cy="23079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4365104"/>
            <a:ext cx="6696744" cy="24928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5896" y="2391517"/>
            <a:ext cx="1871634" cy="1383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272378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 музыки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CC9900"/>
              </a:buClr>
              <a:buSzPct val="65000"/>
              <a:buFont typeface="Wingdings" panose="05000000000000000000" pitchFamily="2" charset="2"/>
              <a:buChar char="n"/>
            </a:pPr>
            <a:r>
              <a:rPr lang="ru-RU" altLang="ru-RU" sz="1800" dirty="0">
                <a:solidFill>
                  <a:srgbClr val="002060"/>
                </a:solidFill>
              </a:rPr>
              <a:t>Развивает образное мышление и </a:t>
            </a:r>
            <a:r>
              <a:rPr lang="ru-RU" altLang="ru-RU" sz="1800" dirty="0" err="1">
                <a:solidFill>
                  <a:srgbClr val="002060"/>
                </a:solidFill>
              </a:rPr>
              <a:t>эмпатию</a:t>
            </a:r>
            <a:r>
              <a:rPr lang="ru-RU" altLang="ru-RU" sz="1800" dirty="0">
                <a:solidFill>
                  <a:srgbClr val="002060"/>
                </a:solidFill>
              </a:rPr>
              <a:t>, </a:t>
            </a:r>
          </a:p>
          <a:p>
            <a:pPr lvl="0">
              <a:buClr>
                <a:srgbClr val="CC9900"/>
              </a:buClr>
              <a:buSzPct val="65000"/>
              <a:buFont typeface="Wingdings" panose="05000000000000000000" pitchFamily="2" charset="2"/>
              <a:buChar char="n"/>
            </a:pPr>
            <a:r>
              <a:rPr lang="ru-RU" altLang="ru-RU" sz="1800" dirty="0">
                <a:solidFill>
                  <a:srgbClr val="002060"/>
                </a:solidFill>
              </a:rPr>
              <a:t>Развивает внимательность и чуткость к восприятию выразительных средств изобразительного искусства и музыки, </a:t>
            </a:r>
          </a:p>
          <a:p>
            <a:pPr lvl="0">
              <a:buClr>
                <a:srgbClr val="CC9900"/>
              </a:buClr>
              <a:buSzPct val="65000"/>
              <a:buFont typeface="Wingdings" panose="05000000000000000000" pitchFamily="2" charset="2"/>
              <a:buChar char="n"/>
            </a:pPr>
            <a:r>
              <a:rPr lang="ru-RU" altLang="ru-RU" sz="1800" dirty="0">
                <a:solidFill>
                  <a:srgbClr val="002060"/>
                </a:solidFill>
              </a:rPr>
              <a:t>Развивает способность к передаче разного настроения и разных музыкальных образов с помощью живописных изобразительных средств</a:t>
            </a:r>
          </a:p>
          <a:p>
            <a:endParaRPr lang="ru-RU" sz="1800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4005064"/>
            <a:ext cx="2249619" cy="1603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287341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Calibri"/>
                <a:ea typeface="+mn-ea"/>
                <a:cs typeface="+mn-cs"/>
              </a:rPr>
              <a:t>«</a:t>
            </a:r>
            <a:r>
              <a:rPr lang="ru-RU" sz="2800" b="1" i="1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Calibri"/>
                <a:ea typeface="+mn-ea"/>
                <a:cs typeface="+mn-cs"/>
              </a:rPr>
              <a:t>Дерево   Желаний</a:t>
            </a:r>
            <a: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Calibri"/>
                <a:ea typeface="+mn-ea"/>
                <a:cs typeface="+mn-cs"/>
              </a:rPr>
              <a:t>»</a:t>
            </a:r>
            <a:b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Calibri"/>
                <a:ea typeface="+mn-ea"/>
                <a:cs typeface="+mn-cs"/>
              </a:rPr>
            </a:br>
            <a: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2800" b="1" i="1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Calibri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113" y="1448553"/>
            <a:ext cx="1721365" cy="2861491"/>
          </a:xfrm>
        </p:spPr>
      </p:pic>
      <p:pic>
        <p:nvPicPr>
          <p:cNvPr id="4" name="Рисунок 3" descr="IMG_00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69218"/>
            <a:ext cx="3528392" cy="1980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00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92352" y="711477"/>
            <a:ext cx="3301417" cy="1853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00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03575" y="4725144"/>
            <a:ext cx="3136849" cy="1761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7028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8" name="Picture 2" descr="http://900igr.net/datas/fizkultura/ZOZH-urok/0029-029-TSvetoterapij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15" y="188640"/>
            <a:ext cx="8352927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0537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418058"/>
          </a:xfrm>
        </p:spPr>
        <p:txBody>
          <a:bodyPr/>
          <a:lstStyle/>
          <a:p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Цветовая таблица восприятия</a:t>
            </a:r>
            <a:endParaRPr lang="ru-R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4" name="Picture 4" descr="https://otvet.imgsmail.ru/download/u_077007e8637ab9767986b6ae780cd82c_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268760"/>
            <a:ext cx="8291264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http://bookash.pro/b1/80/raskraska-zendudl-kototerapiya-yanina-mironov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1084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12" y="116631"/>
            <a:ext cx="5852864" cy="4272551"/>
          </a:xfrm>
          <a:prstGeom prst="rect">
            <a:avLst/>
          </a:prstGeom>
        </p:spPr>
      </p:pic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052513"/>
            <a:ext cx="8496300" cy="5472112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dirty="0" smtClean="0">
                <a:latin typeface="Georgia" pitchFamily="18" charset="0"/>
              </a:rPr>
              <a:t>.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349" y="3501008"/>
            <a:ext cx="1908816" cy="2449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422296"/>
            <a:ext cx="1723592" cy="2298123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8224" y="116631"/>
            <a:ext cx="2084937" cy="2922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44" y="4509119"/>
            <a:ext cx="2448272" cy="201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21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 descr="C:\Users\ww\Desktop\Обои для слайдов\579201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975" cy="699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063615" y="1628800"/>
            <a:ext cx="5457327" cy="310854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0" cap="all" spc="0" normalizeH="0" baseline="0" noProof="0" dirty="0" err="1">
                <a:ln/>
                <a:solidFill>
                  <a:srgbClr val="333399">
                    <a:lumMod val="50000"/>
                  </a:srgbClr>
                </a:solidFill>
                <a:effectLst>
                  <a:outerShdw blurRad="19685" dist="12700" dir="5400000" algn="tl" rotWithShape="0">
                    <a:srgbClr val="BBE0E3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Times New Roman"/>
                <a:ea typeface="+mn-ea"/>
                <a:cs typeface="Times New Roman"/>
              </a:rPr>
              <a:t>Назарларыңызға рахмет</a:t>
            </a:r>
            <a:r>
              <a:rPr kumimoji="0" lang="ru-RU" sz="2800" b="1" i="0" u="none" strike="noStrike" kern="10" cap="all" spc="0" normalizeH="0" baseline="0" noProof="0" dirty="0">
                <a:ln/>
                <a:solidFill>
                  <a:srgbClr val="333399">
                    <a:lumMod val="50000"/>
                  </a:srgbClr>
                </a:solidFill>
                <a:effectLst>
                  <a:outerShdw blurRad="19685" dist="12700" dir="5400000" algn="tl" rotWithShape="0">
                    <a:srgbClr val="BBE0E3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Times New Roman"/>
                <a:ea typeface="+mn-ea"/>
                <a:cs typeface="Times New Roman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0" cap="all" spc="0" normalizeH="0" baseline="0" noProof="0" dirty="0">
              <a:ln/>
              <a:solidFill>
                <a:srgbClr val="333399">
                  <a:lumMod val="50000"/>
                </a:srgbClr>
              </a:solidFill>
              <a:effectLst>
                <a:outerShdw blurRad="19685" dist="12700" dir="5400000" algn="tl" rotWithShape="0">
                  <a:srgbClr val="BBE0E3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0" cap="all" spc="0" normalizeH="0" baseline="0" noProof="0" dirty="0">
              <a:ln/>
              <a:solidFill>
                <a:srgbClr val="333399">
                  <a:lumMod val="50000"/>
                </a:srgbClr>
              </a:solidFill>
              <a:effectLst>
                <a:outerShdw blurRad="19685" dist="12700" dir="5400000" algn="tl" rotWithShape="0">
                  <a:srgbClr val="BBE0E3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0" cap="all" spc="0" normalizeH="0" baseline="0" noProof="0" dirty="0">
                <a:ln/>
                <a:solidFill>
                  <a:srgbClr val="333399">
                    <a:lumMod val="50000"/>
                  </a:srgbClr>
                </a:solidFill>
                <a:effectLst>
                  <a:outerShdw blurRad="19685" dist="12700" dir="5400000" algn="tl" rotWithShape="0">
                    <a:srgbClr val="BBE0E3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Times New Roman"/>
                <a:ea typeface="+mn-ea"/>
                <a:cs typeface="Times New Roman"/>
              </a:rPr>
              <a:t>Спасибо за внимание!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0" cap="all" spc="0" normalizeH="0" baseline="0" noProof="0" dirty="0">
              <a:ln/>
              <a:solidFill>
                <a:srgbClr val="333399">
                  <a:lumMod val="50000"/>
                </a:srgbClr>
              </a:solidFill>
              <a:effectLst>
                <a:outerShdw blurRad="19685" dist="12700" dir="5400000" algn="tl" rotWithShape="0">
                  <a:srgbClr val="BBE0E3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0" cap="all" spc="0" normalizeH="0" baseline="0" noProof="0" dirty="0">
              <a:ln/>
              <a:solidFill>
                <a:srgbClr val="333399">
                  <a:lumMod val="50000"/>
                </a:srgbClr>
              </a:solidFill>
              <a:effectLst>
                <a:outerShdw blurRad="19685" dist="12700" dir="5400000" algn="tl" rotWithShape="0">
                  <a:srgbClr val="BBE0E3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0" cap="all" spc="0" normalizeH="0" baseline="0" noProof="0" dirty="0">
                <a:ln/>
                <a:solidFill>
                  <a:srgbClr val="333399">
                    <a:lumMod val="50000"/>
                  </a:srgbClr>
                </a:solidFill>
                <a:effectLst>
                  <a:outerShdw blurRad="19685" dist="12700" dir="5400000" algn="tl" rotWithShape="0">
                    <a:srgbClr val="BBE0E3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Times New Roman"/>
                <a:ea typeface="+mn-ea"/>
                <a:cs typeface="Times New Roman"/>
              </a:rPr>
              <a:t>Thank  for   attention!</a:t>
            </a:r>
            <a:endParaRPr kumimoji="0" lang="ru-RU" sz="2800" b="1" i="0" u="none" strike="noStrike" kern="1200" cap="all" spc="0" normalizeH="0" baseline="0" noProof="0" dirty="0">
              <a:ln/>
              <a:solidFill>
                <a:srgbClr val="333399">
                  <a:lumMod val="50000"/>
                </a:srgbClr>
              </a:solidFill>
              <a:effectLst>
                <a:outerShdw blurRad="19685" dist="12700" dir="5400000" algn="tl" rotWithShape="0">
                  <a:srgbClr val="BBE0E3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9738553"/>
      </p:ext>
    </p:extLst>
  </p:cSld>
  <p:clrMapOvr>
    <a:masterClrMapping/>
  </p:clrMapOvr>
  <p:transition advTm="20277">
    <p:zoom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1172</TotalTime>
  <Words>993</Words>
  <Application>Microsoft Office PowerPoint</Application>
  <PresentationFormat>Экран (4:3)</PresentationFormat>
  <Paragraphs>152</Paragraphs>
  <Slides>40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51" baseType="lpstr">
      <vt:lpstr>Arial</vt:lpstr>
      <vt:lpstr>Arvo</vt:lpstr>
      <vt:lpstr>Calibri</vt:lpstr>
      <vt:lpstr>Garamond</vt:lpstr>
      <vt:lpstr>Georgia</vt:lpstr>
      <vt:lpstr>Libre Baskerville</vt:lpstr>
      <vt:lpstr>Merriweather</vt:lpstr>
      <vt:lpstr>Times New Roman</vt:lpstr>
      <vt:lpstr>Wingdings</vt:lpstr>
      <vt:lpstr>Оформление по умолчанию</vt:lpstr>
      <vt:lpstr>Slide</vt:lpstr>
      <vt:lpstr>Презентация PowerPoint</vt:lpstr>
      <vt:lpstr>                </vt:lpstr>
      <vt:lpstr>Презентация PowerPoint</vt:lpstr>
      <vt:lpstr>       Принципы сказкотерапии</vt:lpstr>
      <vt:lpstr>Презентация PowerPoint</vt:lpstr>
      <vt:lpstr>Презентация PowerPoint</vt:lpstr>
      <vt:lpstr>Метод комплексной сказкотерапии включает  : </vt:lpstr>
      <vt:lpstr>Игратерапия</vt:lpstr>
      <vt:lpstr>Именно игра с хорошо знакомыми в быту предметами дает возможность расширить сферу социального ориентирование ребенка.  Коррекционная работа основывается на изучении уже сложившихся форм игровой деятельности и ее нарушений</vt:lpstr>
      <vt:lpstr>Презентация PowerPoint</vt:lpstr>
      <vt:lpstr>“Class – art”  «Роспись на стекле» </vt:lpstr>
      <vt:lpstr>  Техника «Роспись на стекле»  </vt:lpstr>
      <vt:lpstr> </vt:lpstr>
      <vt:lpstr>Презентация PowerPoint</vt:lpstr>
      <vt:lpstr>Рисуем свое настроение </vt:lpstr>
      <vt:lpstr>Работа с детьми с ОВ</vt:lpstr>
      <vt:lpstr> </vt:lpstr>
      <vt:lpstr>КЛЯКСОГРАФИЯ:</vt:lpstr>
      <vt:lpstr>Разукрашивание МАНДАЛ-                                    метод МАКАТА ШИЧИДА </vt:lpstr>
      <vt:lpstr>КОТОТЕРАПИЯ</vt:lpstr>
      <vt:lpstr>ПЕСОЧНАЯ ТЕРАПИЯ</vt:lpstr>
      <vt:lpstr>Индивидуальные  и групповые занятия </vt:lpstr>
      <vt:lpstr>«Работа с пластилином»</vt:lpstr>
      <vt:lpstr>Коллаж</vt:lpstr>
      <vt:lpstr>Работа с детьми с ОВ Коллаж  « Я в этом мире»</vt:lpstr>
      <vt:lpstr>Коллаж «Моя нежность» </vt:lpstr>
      <vt:lpstr> Техника   работы   с фольгой « Мой талисман» </vt:lpstr>
      <vt:lpstr>ФОТОТЕРАПИЯ </vt:lpstr>
      <vt:lpstr>Применяемые экспрессивные модальности и виды творческой работы: </vt:lpstr>
      <vt:lpstr>Куклотерапия</vt:lpstr>
      <vt:lpstr>    Телесная терапия- Релаксация Для снижения мышечного напряжения предлагается по очереди расслаблять и напрягать разные группы мышц. После такого приема мышцы утомляются, и, в итоге, сильно расслабляются. Результатом становится полная релаксация тела. </vt:lpstr>
      <vt:lpstr>Упражнения, которые применяются в рамках курса телесно-ориентированной психотерапии: </vt:lpstr>
      <vt:lpstr>МУЗЫКОТЕРАПИЯ</vt:lpstr>
      <vt:lpstr>Достоинства музыкотерапии: -Абсолютная безвредность,                              -Легкость и простота применения,                                                                               -Возможность контроля,</vt:lpstr>
      <vt:lpstr>Рисование музыки</vt:lpstr>
      <vt:lpstr>«Дерево   Желаний»  </vt:lpstr>
      <vt:lpstr>Презентация PowerPoint</vt:lpstr>
      <vt:lpstr>Цветовая таблица восприятия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Агрессивный ребенок</dc:title>
  <dc:creator>Майоровы</dc:creator>
  <cp:lastModifiedBy>Пользователь</cp:lastModifiedBy>
  <cp:revision>90</cp:revision>
  <dcterms:created xsi:type="dcterms:W3CDTF">2009-06-21T04:49:18Z</dcterms:created>
  <dcterms:modified xsi:type="dcterms:W3CDTF">2018-08-14T18:54:51Z</dcterms:modified>
</cp:coreProperties>
</file>