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4A3CD-5C49-483A-8E93-0DBFC95C4020}" type="datetimeFigureOut">
              <a:rPr lang="ru-RU" smtClean="0"/>
              <a:t>17.05.2018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57EB29-99B9-4D03-9BBA-D8B39AD879B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                                           Подготовила   </a:t>
            </a:r>
            <a:r>
              <a:rPr lang="ru-RU" dirty="0" err="1" smtClean="0"/>
              <a:t>Амирова</a:t>
            </a:r>
            <a:r>
              <a:rPr lang="ru-RU" dirty="0" smtClean="0"/>
              <a:t>  </a:t>
            </a:r>
            <a:r>
              <a:rPr lang="ru-RU" dirty="0" err="1" smtClean="0"/>
              <a:t>Эльвина</a:t>
            </a:r>
            <a:r>
              <a:rPr lang="ru-RU" dirty="0" smtClean="0"/>
              <a:t>  </a:t>
            </a:r>
            <a:r>
              <a:rPr lang="ru-RU" smtClean="0"/>
              <a:t>Алиевна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7EB29-99B9-4D03-9BBA-D8B39AD879B6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esktop\depositphotos_19597155-stock-photo-school-math-tools-isolated-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3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6835" y="1988840"/>
            <a:ext cx="7624936" cy="2880320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Формирование и развитие</a:t>
            </a:r>
            <a:b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логико-математических представлений у дошкольников</a:t>
            </a:r>
            <a:endParaRPr lang="ru-R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332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Desktop\hello_html_60942d0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42" y="-7059"/>
            <a:ext cx="9253538" cy="693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76672"/>
            <a:ext cx="8507288" cy="5649491"/>
          </a:xfrm>
        </p:spPr>
        <p:txBody>
          <a:bodyPr>
            <a:normAutofit fontScale="47500" lnSpcReduction="20000"/>
          </a:bodyPr>
          <a:lstStyle/>
          <a:p>
            <a:pPr indent="228600">
              <a:lnSpc>
                <a:spcPct val="115000"/>
              </a:lnSpc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  <a:latin typeface="Courier New"/>
              <a:ea typeface="Times New Roman"/>
              <a:cs typeface="Times New Roman"/>
            </a:endParaRP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Важнейшей </a:t>
            </a: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задачей воспитания ребенка является развитие его ума,</a:t>
            </a:r>
            <a:b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формирование мыслительных способностей и умений, которые позволят</a:t>
            </a:r>
            <a:b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легко осваивать новое. Огромную роль в умственном воспитании и развитии</a:t>
            </a:r>
            <a:b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детей, совершенствовании их интеллекта, играет математика. Она обладает</a:t>
            </a:r>
            <a:b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уникальным развивающим эффектом. Изучение математики способствует</a:t>
            </a:r>
            <a:b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развитию речи, памяти, воображения, эмоций, формирует настойчивость,</a:t>
            </a:r>
            <a:b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терпение, творческий потенциал личности. Известный психолог</a:t>
            </a:r>
            <a:b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dirty="0" err="1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А.В.Крутецкий</a:t>
            </a: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, говорил о математических способностях как об</a:t>
            </a:r>
            <a:b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индивидуально- психологических особенностях человека, помогающих ему</a:t>
            </a:r>
            <a:b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при равных условиях относительно быстрее, лучше и глубже овладевать</a:t>
            </a:r>
            <a:b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знаниями, умениями и навыками. Ребенок «математик» лучше планирует</a:t>
            </a:r>
            <a:b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свою деятельность, прогнозирует ситуацию, обосновывает свою позицию.</a:t>
            </a:r>
            <a:b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Логико-математическое мышление детей основывается на чувственном</a:t>
            </a:r>
            <a:b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опыте и на развитии представлений не только о количестве, но и форме,</a:t>
            </a:r>
            <a:b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величине, размерах, отношениях. Математическое мышление - это прежде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всего, умение сравнивать, классифицировать, обобщать, систематизировать,</a:t>
            </a:r>
            <a:b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делать выводы.</a:t>
            </a:r>
            <a:endParaRPr lang="ru-RU" sz="28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2401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esktop\img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705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2547337"/>
          </a:xfrm>
        </p:spPr>
        <p:txBody>
          <a:bodyPr>
            <a:normAutofit/>
          </a:bodyPr>
          <a:lstStyle/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Планируя работу по математическому развитию, мы прежде всего</a:t>
            </a:r>
            <a:br>
              <a:rPr lang="ru-RU" sz="14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sz="14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стараемся ответить на вопрос: способствует ли предложенная детям</a:t>
            </a:r>
            <a:br>
              <a:rPr lang="ru-RU" sz="14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sz="14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деятельность формированию их познавательных процессов, развитию у них</a:t>
            </a:r>
            <a:br>
              <a:rPr lang="ru-RU" sz="14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sz="14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логико-математических представлений? И так как в любую познавательную</a:t>
            </a:r>
            <a:br>
              <a:rPr lang="ru-RU" sz="14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sz="14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деятельность целесообразно вносить проблемно-игровую ситуацию - то</a:t>
            </a:r>
            <a:br>
              <a:rPr lang="ru-RU" sz="14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sz="14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одним из средств, обеспечивающих рациональную взаимосвязь работы</a:t>
            </a:r>
            <a:br>
              <a:rPr lang="ru-RU" sz="14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sz="14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воспитателя на занятиях, при индивидуальной работе с детьми, а также в</a:t>
            </a:r>
            <a:br>
              <a:rPr lang="ru-RU" sz="14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sz="14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самостоятельной деятельности детей, является использование дидактических</a:t>
            </a:r>
            <a:br>
              <a:rPr lang="ru-RU" sz="14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sz="14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игр.</a:t>
            </a:r>
            <a:endParaRPr lang="ru-RU" sz="1400" dirty="0"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3075" name="Picture 3" descr="C:\Users\User\Desktop\Новая папка (5)\$R1DS2J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1518" y="3456256"/>
            <a:ext cx="3132276" cy="263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004048" y="3486507"/>
            <a:ext cx="3516054" cy="2637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9857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User\Desktop\evaluating-algebraic-expressions-1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4525963"/>
          </a:xfrm>
        </p:spPr>
        <p:txBody>
          <a:bodyPr>
            <a:noAutofit/>
          </a:bodyPr>
          <a:lstStyle/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Игра является естественным способом развития детей. Приобщение к</a:t>
            </a:r>
            <a:br>
              <a:rPr lang="ru-RU" sz="16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sz="16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математике в игровой и занимательной форме поможет быстрее и легче</a:t>
            </a:r>
            <a:br>
              <a:rPr lang="ru-RU" sz="16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sz="16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усваивать предмет, способствует хорошему восприятию материала и</a:t>
            </a:r>
            <a:br>
              <a:rPr lang="ru-RU" sz="16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</a:br>
            <a:r>
              <a:rPr lang="ru-RU" sz="16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активному участию ребенка в познавательном процессе</a:t>
            </a:r>
            <a:r>
              <a:rPr lang="ru-RU" sz="1600" dirty="0" smtClean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.</a:t>
            </a:r>
          </a:p>
          <a:p>
            <a:pPr indent="228600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В игре </a:t>
            </a:r>
            <a:r>
              <a:rPr lang="ru-RU" sz="1600" dirty="0" smtClean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ребенок</a:t>
            </a:r>
            <a:r>
              <a:rPr lang="ru-RU" sz="1600" dirty="0" smtClean="0">
                <a:ea typeface="Times New Roman"/>
                <a:cs typeface="Times New Roman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Courier New"/>
                <a:ea typeface="Times New Roman"/>
              </a:rPr>
              <a:t>легче </a:t>
            </a:r>
            <a:r>
              <a:rPr lang="ru-RU" sz="1600" dirty="0">
                <a:solidFill>
                  <a:srgbClr val="000000"/>
                </a:solidFill>
                <a:latin typeface="Courier New"/>
                <a:ea typeface="Times New Roman"/>
              </a:rPr>
              <a:t>раскрывает свои способности, осваивает новые </a:t>
            </a:r>
            <a:endParaRPr lang="ru-RU" sz="1600" dirty="0" smtClean="0">
              <a:solidFill>
                <a:srgbClr val="000000"/>
              </a:solidFill>
              <a:latin typeface="Courier New"/>
              <a:ea typeface="Times New Roman"/>
            </a:endParaRPr>
          </a:p>
          <a:p>
            <a:pPr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solidFill>
                  <a:srgbClr val="000000"/>
                </a:solidFill>
                <a:latin typeface="Courier New"/>
                <a:ea typeface="Times New Roman"/>
              </a:rPr>
              <a:t>навыки </a:t>
            </a:r>
            <a:r>
              <a:rPr lang="ru-RU" sz="1600" dirty="0">
                <a:solidFill>
                  <a:srgbClr val="000000"/>
                </a:solidFill>
                <a:latin typeface="Courier New"/>
                <a:ea typeface="Times New Roman"/>
              </a:rPr>
              <a:t>и </a:t>
            </a:r>
            <a:r>
              <a:rPr lang="ru-RU" sz="1600" dirty="0" err="1" smtClean="0">
                <a:solidFill>
                  <a:srgbClr val="000000"/>
                </a:solidFill>
                <a:latin typeface="Courier New"/>
                <a:ea typeface="Times New Roman"/>
              </a:rPr>
              <a:t>знания,развивает</a:t>
            </a:r>
            <a:r>
              <a:rPr lang="ru-RU" sz="1600" dirty="0" smtClean="0">
                <a:solidFill>
                  <a:srgbClr val="000000"/>
                </a:solidFill>
                <a:latin typeface="Courier New"/>
                <a:ea typeface="Times New Roman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Courier New"/>
                <a:ea typeface="Times New Roman"/>
              </a:rPr>
              <a:t>наблюдательность, находчивость</a:t>
            </a:r>
            <a:r>
              <a:rPr lang="ru-RU" sz="1600" dirty="0" smtClean="0">
                <a:solidFill>
                  <a:srgbClr val="000000"/>
                </a:solidFill>
                <a:latin typeface="Courier New"/>
                <a:ea typeface="Times New Roman"/>
              </a:rPr>
              <a:t>,</a:t>
            </a:r>
          </a:p>
          <a:p>
            <a:pPr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solidFill>
                  <a:srgbClr val="000000"/>
                </a:solidFill>
                <a:latin typeface="Courier New"/>
                <a:ea typeface="Times New Roman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Courier New"/>
                <a:ea typeface="Times New Roman"/>
              </a:rPr>
              <a:t>ловкость, память, </a:t>
            </a:r>
            <a:r>
              <a:rPr lang="ru-RU" sz="1600" dirty="0" err="1" smtClean="0">
                <a:solidFill>
                  <a:srgbClr val="000000"/>
                </a:solidFill>
                <a:latin typeface="Courier New"/>
                <a:ea typeface="Times New Roman"/>
              </a:rPr>
              <a:t>фантазию,учится</a:t>
            </a:r>
            <a:r>
              <a:rPr lang="ru-RU" sz="1600" dirty="0" smtClean="0">
                <a:solidFill>
                  <a:srgbClr val="000000"/>
                </a:solidFill>
                <a:latin typeface="Courier New"/>
                <a:ea typeface="Times New Roman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Courier New"/>
                <a:ea typeface="Times New Roman"/>
              </a:rPr>
              <a:t>размышлять и анализировать</a:t>
            </a:r>
            <a:r>
              <a:rPr lang="ru-RU" sz="1600" dirty="0" smtClean="0">
                <a:solidFill>
                  <a:srgbClr val="000000"/>
                </a:solidFill>
                <a:latin typeface="Courier New"/>
                <a:ea typeface="Times New Roman"/>
              </a:rPr>
              <a:t>,</a:t>
            </a:r>
          </a:p>
          <a:p>
            <a:pPr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dirty="0" smtClean="0">
                <a:solidFill>
                  <a:srgbClr val="000000"/>
                </a:solidFill>
                <a:latin typeface="Courier New"/>
                <a:ea typeface="Times New Roman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Courier New"/>
                <a:ea typeface="Times New Roman"/>
              </a:rPr>
              <a:t>преодолевать трудности, а также</a:t>
            </a:r>
            <a:br>
              <a:rPr lang="ru-RU" sz="1600" dirty="0">
                <a:solidFill>
                  <a:srgbClr val="000000"/>
                </a:solidFill>
                <a:latin typeface="Courier New"/>
                <a:ea typeface="Times New Roman"/>
              </a:rPr>
            </a:br>
            <a:r>
              <a:rPr lang="ru-RU" sz="1600" dirty="0" smtClean="0">
                <a:solidFill>
                  <a:srgbClr val="000000"/>
                </a:solidFill>
                <a:latin typeface="Courier New"/>
                <a:ea typeface="Times New Roman"/>
              </a:rPr>
              <a:t> приобретает </a:t>
            </a:r>
            <a:r>
              <a:rPr lang="ru-RU" sz="1600" dirty="0">
                <a:solidFill>
                  <a:srgbClr val="000000"/>
                </a:solidFill>
                <a:latin typeface="Courier New"/>
                <a:ea typeface="Times New Roman"/>
              </a:rPr>
              <a:t>неоценимый опыт общения.</a:t>
            </a:r>
            <a:endParaRPr lang="ru-RU" sz="1600" dirty="0"/>
          </a:p>
        </p:txBody>
      </p:sp>
      <p:pic>
        <p:nvPicPr>
          <p:cNvPr id="4099" name="Picture 3" descr="C:\Users\User\Desktop\Новая папка (5)\$R9QY4I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187461"/>
            <a:ext cx="3096344" cy="232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Новая папка (5)\$R4XQIX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933056"/>
            <a:ext cx="3131840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7810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hello_html_60942d0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81" y="-31376"/>
            <a:ext cx="9253538" cy="6931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33536" y="548681"/>
            <a:ext cx="9114819" cy="2376264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Дети, независимо от </a:t>
            </a:r>
            <a:r>
              <a:rPr lang="ru-RU" sz="1800" dirty="0" err="1" smtClean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возраста,включаются</a:t>
            </a:r>
            <a:r>
              <a:rPr lang="ru-RU" sz="1800" dirty="0" smtClean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в решение простых творческих задач: отыскать, </a:t>
            </a:r>
            <a:r>
              <a:rPr lang="ru-RU" sz="1800" dirty="0" smtClean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раскрыть секрет</a:t>
            </a:r>
            <a:r>
              <a:rPr lang="ru-RU" sz="18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, отгадать, составить, видоизменить, установить </a:t>
            </a:r>
            <a:r>
              <a:rPr lang="ru-RU" sz="1800" dirty="0" smtClean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соответствие, сгруппировать</a:t>
            </a:r>
            <a:r>
              <a:rPr lang="ru-RU" sz="18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, смоделировать. Это вызывает у них живой </a:t>
            </a:r>
            <a:r>
              <a:rPr lang="ru-RU" sz="1800" dirty="0" smtClean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естественный интерес</a:t>
            </a:r>
            <a:r>
              <a:rPr lang="ru-RU" sz="18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, способствует развитию самостоятельности, мышления, а главное </a:t>
            </a:r>
            <a:r>
              <a:rPr lang="ru-RU" sz="1800" dirty="0" smtClean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-</a:t>
            </a:r>
            <a:r>
              <a:rPr lang="ru-RU" sz="1600" dirty="0" smtClean="0">
                <a:ea typeface="Times New Roman"/>
                <a:cs typeface="Times New Roman"/>
              </a:rPr>
              <a:t> </a:t>
            </a:r>
            <a:r>
              <a:rPr lang="ru-RU" sz="1800" dirty="0" smtClean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освоению </a:t>
            </a:r>
            <a:r>
              <a:rPr lang="ru-RU" sz="1800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способов познания.</a:t>
            </a:r>
            <a:endParaRPr lang="ru-RU" sz="1600" dirty="0"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5123" name="Picture 3" descr="C:\Users\User\Desktop\Новая папка (5)\$RCN0V2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794620"/>
            <a:ext cx="4896544" cy="30826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1135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User\Desktop\evaluating-algebraic-expressions-1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95" y="33155"/>
            <a:ext cx="9144000" cy="686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3574" y="591024"/>
            <a:ext cx="8892480" cy="4525963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ходе решения задач на смекалку дети учатся обдумывать и планировать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свои действия, искать ответ, предполагать результат, при этом проявляя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творчество. Каждая игра несет конкретную цель. Дидактическая игра может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быть использована в качестве учебного задания, упражнения, направленного</a:t>
            </a:r>
            <a:b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на выполнение конкретной задачи формирования представлений.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3" descr="C:\Users\User\Desktop\Новая папка (5)\$RFYX3Z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47247" y="2431109"/>
            <a:ext cx="3506881" cy="263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User\Desktop\Новая папка (5)\$RG8XVT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746190"/>
            <a:ext cx="3726160" cy="279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6539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User\Desktop\img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5026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76672"/>
            <a:ext cx="8784976" cy="4525963"/>
          </a:xfrm>
        </p:spPr>
        <p:txBody>
          <a:bodyPr>
            <a:normAutofit/>
          </a:bodyPr>
          <a:lstStyle/>
          <a:p>
            <a:pPr indent="228600">
              <a:lnSpc>
                <a:spcPct val="115000"/>
              </a:lnSpc>
              <a:spcAft>
                <a:spcPts val="0"/>
              </a:spcAft>
              <a:tabLst>
                <a:tab pos="1052830" algn="ctr"/>
                <a:tab pos="1368425" algn="l"/>
              </a:tabLst>
            </a:pP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«Решение разного рода нестандартных задач в дошкольном возрасте</a:t>
            </a:r>
            <a:b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способствует формированию и совершенствованию общих умственных</a:t>
            </a:r>
            <a:b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способностей:	логики	мысли, рассуждений и действий, гибкости</a:t>
            </a:r>
            <a:endParaRPr lang="ru-RU" sz="18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мыслительного процесса, смекалки и сообразительности, пространственных</a:t>
            </a:r>
            <a:b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представлений» (З.А. Михайлова).</a:t>
            </a:r>
            <a:endParaRPr lang="ru-RU" sz="18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7171" name="Picture 3" descr="C:\Users\User\Desktop\Новая папка (5)\$RNE53W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8582" y="2276872"/>
            <a:ext cx="3528392" cy="264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User\Desktop\Новая папка (5)\$RG8XVT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92351" y="3649943"/>
            <a:ext cx="3131840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7216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ser\Desktop\depositphotos_19597155-stock-photo-school-math-tools-isolated-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1394618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  <a:cs typeface="Times New Roman"/>
              </a:rPr>
              <a:t>Позволяют познакомить с формой, цветом, размером </a:t>
            </a:r>
            <a:r>
              <a:rPr lang="ru-RU" dirty="0" smtClean="0">
                <a:solidFill>
                  <a:srgbClr val="000000"/>
                </a:solidFill>
                <a:latin typeface="Courier New"/>
                <a:ea typeface="Times New Roman"/>
              </a:rPr>
              <a:t>пространственные </a:t>
            </a: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</a:rPr>
              <a:t>представления, логическое мышление, усвоить</a:t>
            </a:r>
            <a:br>
              <a:rPr lang="ru-RU" dirty="0">
                <a:solidFill>
                  <a:srgbClr val="000000"/>
                </a:solidFill>
                <a:latin typeface="Courier New"/>
                <a:ea typeface="Times New Roman"/>
              </a:rPr>
            </a:b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</a:rPr>
              <a:t>элементарные навыки алгоритмической культуры мышления, развивать</a:t>
            </a:r>
            <a:br>
              <a:rPr lang="ru-RU" dirty="0">
                <a:solidFill>
                  <a:srgbClr val="000000"/>
                </a:solidFill>
                <a:latin typeface="Courier New"/>
                <a:ea typeface="Times New Roman"/>
              </a:rPr>
            </a:b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</a:rPr>
              <a:t>познавательный интерес, мыслительные операции, развивают умения</a:t>
            </a:r>
            <a:br>
              <a:rPr lang="ru-RU" dirty="0">
                <a:solidFill>
                  <a:srgbClr val="000000"/>
                </a:solidFill>
                <a:latin typeface="Courier New"/>
                <a:ea typeface="Times New Roman"/>
              </a:rPr>
            </a:b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</a:rPr>
              <a:t>выявлять свойства объектов, называть их, объяснять сходства и различия,</a:t>
            </a:r>
            <a:br>
              <a:rPr lang="ru-RU" dirty="0">
                <a:solidFill>
                  <a:srgbClr val="000000"/>
                </a:solidFill>
                <a:latin typeface="Courier New"/>
                <a:ea typeface="Times New Roman"/>
              </a:rPr>
            </a:b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</a:rPr>
              <a:t>обосновывать свои рассуждения, развивают фантазию, творческие</a:t>
            </a:r>
            <a:br>
              <a:rPr lang="ru-RU" dirty="0">
                <a:solidFill>
                  <a:srgbClr val="000000"/>
                </a:solidFill>
                <a:latin typeface="Courier New"/>
                <a:ea typeface="Times New Roman"/>
              </a:rPr>
            </a:br>
            <a:r>
              <a:rPr lang="ru-RU" dirty="0">
                <a:solidFill>
                  <a:srgbClr val="000000"/>
                </a:solidFill>
                <a:latin typeface="Courier New"/>
                <a:ea typeface="Times New Roman"/>
              </a:rPr>
              <a:t>способности, воображение,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2786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User\Desktop\evaluating-algebraic-expressions-1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92697"/>
            <a:ext cx="9144000" cy="3312368"/>
          </a:xfrm>
        </p:spPr>
        <p:txBody>
          <a:bodyPr>
            <a:normAutofit fontScale="70000" lnSpcReduction="20000"/>
          </a:bodyPr>
          <a:lstStyle/>
          <a:p>
            <a:pPr indent="228600"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Подводя итог вышесказанному, хочется еще раз подчеркнуть, что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формирование 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развитие 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логико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- математических представлений у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дошкольников невозможно без использования дидактических игр. Они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выступают как движущая сила, стимулятор умственной деятельности в</a:t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целостном процессе становления личности ребенка. Развивают в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ребенке именно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то, что в соответствующий момент способно наиболее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эффективно развиваться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Дают возможность сделать ему пусть маленькое, но открытие.</a:t>
            </a:r>
            <a:endParaRPr lang="ru-RU" sz="28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dirty="0">
                <a:ea typeface="Calibri"/>
                <a:cs typeface="Times New Roman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7465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User\Desktop\img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3417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131</Words>
  <Application>Microsoft Office PowerPoint</Application>
  <PresentationFormat>Экран (4:3)</PresentationFormat>
  <Paragraphs>19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6</cp:revision>
  <dcterms:created xsi:type="dcterms:W3CDTF">2018-03-28T03:09:18Z</dcterms:created>
  <dcterms:modified xsi:type="dcterms:W3CDTF">2018-05-17T03:40:02Z</dcterms:modified>
</cp:coreProperties>
</file>